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40" r:id="rId2"/>
    <p:sldMasterId id="2147483852" r:id="rId3"/>
    <p:sldMasterId id="2147483816" r:id="rId4"/>
    <p:sldMasterId id="2147483792" r:id="rId5"/>
    <p:sldMasterId id="2147483804" r:id="rId6"/>
  </p:sldMasterIdLst>
  <p:notesMasterIdLst>
    <p:notesMasterId r:id="rId17"/>
  </p:notesMasterIdLst>
  <p:sldIdLst>
    <p:sldId id="257" r:id="rId7"/>
    <p:sldId id="436" r:id="rId8"/>
    <p:sldId id="447" r:id="rId9"/>
    <p:sldId id="448" r:id="rId10"/>
    <p:sldId id="446" r:id="rId11"/>
    <p:sldId id="449" r:id="rId12"/>
    <p:sldId id="450" r:id="rId13"/>
    <p:sldId id="451" r:id="rId14"/>
    <p:sldId id="452" r:id="rId15"/>
    <p:sldId id="381"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2855"/>
    <a:srgbClr val="F0B31C"/>
    <a:srgbClr val="968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36" autoAdjust="0"/>
    <p:restoredTop sz="94676" autoAdjust="0"/>
  </p:normalViewPr>
  <p:slideViewPr>
    <p:cSldViewPr snapToObjects="1">
      <p:cViewPr varScale="1">
        <p:scale>
          <a:sx n="165" d="100"/>
          <a:sy n="165" d="100"/>
        </p:scale>
        <p:origin x="328"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737E2-46FD-3742-BC67-55F5354BD562}" type="datetimeFigureOut">
              <a:rPr lang="en-US" smtClean="0"/>
              <a:t>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D1FDB-CE02-974B-9AB1-974DAEB1C604}" type="slidenum">
              <a:rPr lang="en-US" smtClean="0"/>
              <a:t>‹#›</a:t>
            </a:fld>
            <a:endParaRPr lang="en-US"/>
          </a:p>
        </p:txBody>
      </p:sp>
    </p:spTree>
    <p:extLst>
      <p:ext uri="{BB962C8B-B14F-4D97-AF65-F5344CB8AC3E}">
        <p14:creationId xmlns:p14="http://schemas.microsoft.com/office/powerpoint/2010/main" val="37475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1FDB-CE02-974B-9AB1-974DAEB1C604}" type="slidenum">
              <a:rPr lang="en-US" smtClean="0"/>
              <a:t>1</a:t>
            </a:fld>
            <a:endParaRPr lang="en-US"/>
          </a:p>
        </p:txBody>
      </p:sp>
    </p:spTree>
    <p:extLst>
      <p:ext uri="{BB962C8B-B14F-4D97-AF65-F5344CB8AC3E}">
        <p14:creationId xmlns:p14="http://schemas.microsoft.com/office/powerpoint/2010/main" val="103986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BCD1FDB-CE02-974B-9AB1-974DAEB1C604}" type="slidenum">
              <a:rPr lang="en-US" smtClean="0"/>
              <a:t>10</a:t>
            </a:fld>
            <a:endParaRPr lang="en-US"/>
          </a:p>
        </p:txBody>
      </p:sp>
    </p:spTree>
    <p:extLst>
      <p:ext uri="{BB962C8B-B14F-4D97-AF65-F5344CB8AC3E}">
        <p14:creationId xmlns:p14="http://schemas.microsoft.com/office/powerpoint/2010/main" val="97742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855CA2-2353-1947-B0FF-946C82441B87}"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033645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100948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71363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A97EA2-E7AE-F84D-BFF6-8063478EE14B}"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468684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12592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A97EA2-E7AE-F84D-BFF6-8063478EE14B}"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782355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A97EA2-E7AE-F84D-BFF6-8063478EE14B}"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795042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A97EA2-E7AE-F84D-BFF6-8063478EE14B}" type="datetimeFigureOut">
              <a:rPr lang="en-US" smtClean="0"/>
              <a:t>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638432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A97EA2-E7AE-F84D-BFF6-8063478EE14B}" type="datetimeFigureOut">
              <a:rPr lang="en-US" smtClean="0"/>
              <a:t>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30605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97EA2-E7AE-F84D-BFF6-8063478EE14B}" type="datetimeFigureOut">
              <a:rPr lang="en-US" smtClean="0"/>
              <a:t>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432802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A97EA2-E7AE-F84D-BFF6-8063478EE14B}"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37023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26310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A97EA2-E7AE-F84D-BFF6-8063478EE14B}"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6898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122691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07670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F09EAD-C038-024B-B91F-CE14DFDAF5B0}"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380315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059661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F09EAD-C038-024B-B91F-CE14DFDAF5B0}"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652660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F09EAD-C038-024B-B91F-CE14DFDAF5B0}"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062273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F09EAD-C038-024B-B91F-CE14DFDAF5B0}" type="datetimeFigureOut">
              <a:rPr lang="en-US" smtClean="0"/>
              <a:t>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44702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F09EAD-C038-024B-B91F-CE14DFDAF5B0}" type="datetimeFigureOut">
              <a:rPr lang="en-US" smtClean="0"/>
              <a:t>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81061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09EAD-C038-024B-B91F-CE14DFDAF5B0}" type="datetimeFigureOut">
              <a:rPr lang="en-US" smtClean="0"/>
              <a:t>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47874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855CA2-2353-1947-B0FF-946C82441B87}"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185570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F09EAD-C038-024B-B91F-CE14DFDAF5B0}"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457808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F09EAD-C038-024B-B91F-CE14DFDAF5B0}"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108027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435639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026365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179B85-2BE0-6E4A-B7DE-5D7B9AFCFAE6}"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453625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315373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179B85-2BE0-6E4A-B7DE-5D7B9AFCFAE6}"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283147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179B85-2BE0-6E4A-B7DE-5D7B9AFCFAE6}"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824156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179B85-2BE0-6E4A-B7DE-5D7B9AFCFAE6}" type="datetimeFigureOut">
              <a:rPr lang="en-US" smtClean="0"/>
              <a:t>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33898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179B85-2BE0-6E4A-B7DE-5D7B9AFCFAE6}" type="datetimeFigureOut">
              <a:rPr lang="en-US" smtClean="0"/>
              <a:t>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45706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855CA2-2353-1947-B0FF-946C82441B87}"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531478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79B85-2BE0-6E4A-B7DE-5D7B9AFCFAE6}" type="datetimeFigureOut">
              <a:rPr lang="en-US" smtClean="0"/>
              <a:t>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89240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9B85-2BE0-6E4A-B7DE-5D7B9AFCFAE6}"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727693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9B85-2BE0-6E4A-B7DE-5D7B9AFCFAE6}"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417234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922470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270842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377CA9-9527-8A44-8BFB-95874792BD1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42780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97371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377CA9-9527-8A44-8BFB-95874792BD1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503814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377CA9-9527-8A44-8BFB-95874792BD15}"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69680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377CA9-9527-8A44-8BFB-95874792BD15}" type="datetimeFigureOut">
              <a:rPr lang="en-US" smtClean="0"/>
              <a:t>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93861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855CA2-2353-1947-B0FF-946C82441B87}" type="datetimeFigureOut">
              <a:rPr lang="en-US" smtClean="0"/>
              <a:t>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959253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377CA9-9527-8A44-8BFB-95874792BD15}" type="datetimeFigureOut">
              <a:rPr lang="en-US" smtClean="0"/>
              <a:t>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003808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77CA9-9527-8A44-8BFB-95874792BD15}" type="datetimeFigureOut">
              <a:rPr lang="en-US" smtClean="0"/>
              <a:t>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162974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377CA9-9527-8A44-8BFB-95874792BD15}"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861094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377CA9-9527-8A44-8BFB-95874792BD15}"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318413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40668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20095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B7E0E3-2968-B14E-8902-64BA2B69C96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331075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057046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B7E0E3-2968-B14E-8902-64BA2B69C96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799915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B7E0E3-2968-B14E-8902-64BA2B69C965}"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720635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55CA2-2353-1947-B0FF-946C82441B87}" type="datetimeFigureOut">
              <a:rPr lang="en-US" smtClean="0"/>
              <a:t>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807016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B7E0E3-2968-B14E-8902-64BA2B69C965}" type="datetimeFigureOut">
              <a:rPr lang="en-US" smtClean="0"/>
              <a:t>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710679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B7E0E3-2968-B14E-8902-64BA2B69C965}" type="datetimeFigureOut">
              <a:rPr lang="en-US" smtClean="0"/>
              <a:t>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93421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B7E0E3-2968-B14E-8902-64BA2B69C965}" type="datetimeFigureOut">
              <a:rPr lang="en-US" smtClean="0"/>
              <a:t>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20352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B7E0E3-2968-B14E-8902-64BA2B69C965}"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420813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B7E0E3-2968-B14E-8902-64BA2B69C965}"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9433826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560499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45983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55CA2-2353-1947-B0FF-946C82441B87}" type="datetimeFigureOut">
              <a:rPr lang="en-US" smtClean="0"/>
              <a:t>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81649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855CA2-2353-1947-B0FF-946C82441B87}"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42200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855CA2-2353-1947-B0FF-946C82441B87}"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61121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A855CA2-2353-1947-B0FF-946C82441B87}" type="datetimeFigureOut">
              <a:rPr lang="en-US" smtClean="0"/>
              <a:t>1/8/19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B2567CD-06E2-D944-A0E4-AFB056629157}"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517334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1A97EA2-E7AE-F84D-BFF6-8063478EE14B}" type="datetimeFigureOut">
              <a:rPr lang="en-US" smtClean="0"/>
              <a:t>1/8/19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F8A797E-2104-A542-91CF-49E94E48657D}"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915288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0F09EAD-C038-024B-B91F-CE14DFDAF5B0}" type="datetimeFigureOut">
              <a:rPr lang="en-US" smtClean="0"/>
              <a:t>1/8/19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EB971A-5BB7-1D4F-9483-50C6F0DEAEDC}"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2715614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D179B85-2BE0-6E4A-B7DE-5D7B9AFCFAE6}" type="datetimeFigureOut">
              <a:rPr lang="en-US" smtClean="0"/>
              <a:t>1/8/19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C8AE68C-C474-4840-B011-8DC6619626BE}"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2021527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B377CA9-9527-8A44-8BFB-95874792BD15}" type="datetimeFigureOut">
              <a:rPr lang="en-US" smtClean="0"/>
              <a:t>1/8/19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107A0A6-9E92-AD4F-BCA5-F497F11A72C7}"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7998746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4B7E0E3-2968-B14E-8902-64BA2B69C965}" type="datetimeFigureOut">
              <a:rPr lang="en-US" smtClean="0"/>
              <a:t>1/8/19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96CC1CA-D8E9-9645-A41E-286B448A345E}"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3764371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2300" y="209550"/>
            <a:ext cx="7886700" cy="993775"/>
          </a:xfrm>
        </p:spPr>
        <p:txBody>
          <a:bodyPr/>
          <a:lstStyle/>
          <a:p>
            <a:r>
              <a:rPr lang="en-US" dirty="0">
                <a:solidFill>
                  <a:schemeClr val="bg1"/>
                </a:solidFill>
              </a:rPr>
              <a:t>Agenda</a:t>
            </a:r>
          </a:p>
        </p:txBody>
      </p:sp>
      <p:sp>
        <p:nvSpPr>
          <p:cNvPr id="4" name="Title 2"/>
          <p:cNvSpPr txBox="1">
            <a:spLocks/>
          </p:cNvSpPr>
          <p:nvPr/>
        </p:nvSpPr>
        <p:spPr>
          <a:xfrm>
            <a:off x="587289" y="706437"/>
            <a:ext cx="7886700" cy="993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rPr>
              <a:t>Key Communicators Meeting / 01.09.19</a:t>
            </a:r>
          </a:p>
        </p:txBody>
      </p:sp>
      <p:sp>
        <p:nvSpPr>
          <p:cNvPr id="5" name="Title 2"/>
          <p:cNvSpPr txBox="1">
            <a:spLocks/>
          </p:cNvSpPr>
          <p:nvPr/>
        </p:nvSpPr>
        <p:spPr>
          <a:xfrm>
            <a:off x="622300" y="1352550"/>
            <a:ext cx="8267700" cy="2895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00"/>
              </a:spcAft>
            </a:pPr>
            <a:r>
              <a:rPr lang="en-US" sz="2400" dirty="0">
                <a:solidFill>
                  <a:schemeClr val="bg1"/>
                </a:solidFill>
              </a:rPr>
              <a:t>General Updates / Ann </a:t>
            </a:r>
          </a:p>
          <a:p>
            <a:pPr>
              <a:lnSpc>
                <a:spcPct val="100000"/>
              </a:lnSpc>
              <a:spcAft>
                <a:spcPts val="100"/>
              </a:spcAft>
            </a:pPr>
            <a:r>
              <a:rPr lang="en-US" sz="2400" dirty="0">
                <a:solidFill>
                  <a:schemeClr val="bg1"/>
                </a:solidFill>
              </a:rPr>
              <a:t>Ultimate Holiday Calendar / Tony</a:t>
            </a:r>
          </a:p>
          <a:p>
            <a:pPr>
              <a:lnSpc>
                <a:spcPct val="100000"/>
              </a:lnSpc>
              <a:spcAft>
                <a:spcPts val="100"/>
              </a:spcAft>
            </a:pPr>
            <a:r>
              <a:rPr lang="en-US" sz="2400" dirty="0">
                <a:solidFill>
                  <a:schemeClr val="bg1"/>
                </a:solidFill>
              </a:rPr>
              <a:t>WVU Day at the Legislature/ Tara</a:t>
            </a:r>
          </a:p>
          <a:p>
            <a:pPr>
              <a:lnSpc>
                <a:spcPct val="100000"/>
              </a:lnSpc>
              <a:spcAft>
                <a:spcPts val="100"/>
              </a:spcAft>
            </a:pPr>
            <a:r>
              <a:rPr lang="en-US" sz="2400" dirty="0">
                <a:solidFill>
                  <a:schemeClr val="bg1"/>
                </a:solidFill>
              </a:rPr>
              <a:t>Workshop Schedule / Heather</a:t>
            </a:r>
          </a:p>
          <a:p>
            <a:pPr>
              <a:lnSpc>
                <a:spcPct val="100000"/>
              </a:lnSpc>
              <a:spcAft>
                <a:spcPts val="100"/>
              </a:spcAft>
            </a:pPr>
            <a:r>
              <a:rPr lang="en-US" sz="2400" dirty="0">
                <a:solidFill>
                  <a:schemeClr val="bg1"/>
                </a:solidFill>
              </a:rPr>
              <a:t>Rounds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9600" y="361950"/>
            <a:ext cx="7886700" cy="993775"/>
          </a:xfrm>
        </p:spPr>
        <p:txBody>
          <a:bodyPr>
            <a:normAutofit/>
          </a:bodyPr>
          <a:lstStyle/>
          <a:p>
            <a:r>
              <a:rPr lang="en-US" sz="4000" dirty="0">
                <a:solidFill>
                  <a:schemeClr val="bg1"/>
                </a:solidFill>
              </a:rPr>
              <a:t>Next up</a:t>
            </a:r>
          </a:p>
        </p:txBody>
      </p:sp>
      <p:sp>
        <p:nvSpPr>
          <p:cNvPr id="4" name="TextBox 3"/>
          <p:cNvSpPr txBox="1"/>
          <p:nvPr/>
        </p:nvSpPr>
        <p:spPr>
          <a:xfrm>
            <a:off x="762000" y="1346200"/>
            <a:ext cx="6553200" cy="2251065"/>
          </a:xfrm>
          <a:prstGeom prst="rect">
            <a:avLst/>
          </a:prstGeom>
          <a:noFill/>
        </p:spPr>
        <p:txBody>
          <a:bodyPr wrap="square" rtlCol="0">
            <a:spAutoFit/>
          </a:bodyPr>
          <a:lstStyle/>
          <a:p>
            <a:pPr>
              <a:lnSpc>
                <a:spcPct val="150000"/>
              </a:lnSpc>
            </a:pPr>
            <a:r>
              <a:rPr lang="en-US" sz="2400" dirty="0">
                <a:solidFill>
                  <a:schemeClr val="bg1"/>
                </a:solidFill>
              </a:rPr>
              <a:t>• Tony / Ultimate Holiday Guide</a:t>
            </a:r>
          </a:p>
          <a:p>
            <a:pPr>
              <a:lnSpc>
                <a:spcPct val="150000"/>
              </a:lnSpc>
            </a:pPr>
            <a:r>
              <a:rPr lang="en-US" sz="2400" dirty="0">
                <a:solidFill>
                  <a:schemeClr val="bg1"/>
                </a:solidFill>
              </a:rPr>
              <a:t>•Tara / WVU Day at the Legislature</a:t>
            </a:r>
          </a:p>
          <a:p>
            <a:pPr>
              <a:lnSpc>
                <a:spcPct val="150000"/>
              </a:lnSpc>
            </a:pPr>
            <a:r>
              <a:rPr lang="en-US" sz="2400" dirty="0">
                <a:solidFill>
                  <a:schemeClr val="bg1"/>
                </a:solidFill>
              </a:rPr>
              <a:t>• Heather / Workshops</a:t>
            </a:r>
          </a:p>
          <a:p>
            <a:pPr>
              <a:lnSpc>
                <a:spcPct val="150000"/>
              </a:lnSpc>
            </a:pPr>
            <a:r>
              <a:rPr lang="en-US" sz="2400" dirty="0">
                <a:solidFill>
                  <a:schemeClr val="bg1"/>
                </a:solidFill>
              </a:rPr>
              <a:t>• Rounds: What are 2 major goals for this year? </a:t>
            </a:r>
          </a:p>
        </p:txBody>
      </p:sp>
    </p:spTree>
    <p:extLst>
      <p:ext uri="{BB962C8B-B14F-4D97-AF65-F5344CB8AC3E}">
        <p14:creationId xmlns:p14="http://schemas.microsoft.com/office/powerpoint/2010/main" val="1095201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 name="WVU+2018+YEAR+IN+REVIEW.mp4">
            <a:hlinkClick r:id="" action="ppaction://media"/>
            <a:extLst>
              <a:ext uri="{FF2B5EF4-FFF2-40B4-BE49-F238E27FC236}">
                <a16:creationId xmlns:a16="http://schemas.microsoft.com/office/drawing/2014/main" id="{FAFC3B9D-6DFC-5348-887C-1F1921B2D3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1394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42950"/>
            <a:ext cx="9144000" cy="857250"/>
          </a:xfrm>
        </p:spPr>
        <p:txBody>
          <a:bodyPr>
            <a:normAutofit/>
          </a:bodyPr>
          <a:lstStyle/>
          <a:p>
            <a:pPr algn="ctr"/>
            <a:r>
              <a:rPr lang="en-US" sz="3600" b="1" dirty="0">
                <a:solidFill>
                  <a:srgbClr val="F0B31C"/>
                </a:solidFill>
                <a:latin typeface="Helvetica" pitchFamily="2" charset="0"/>
                <a:ea typeface="Arial" charset="0"/>
                <a:cs typeface="Calibri"/>
              </a:rPr>
              <a:t>Thank you!</a:t>
            </a:r>
          </a:p>
        </p:txBody>
      </p:sp>
      <p:sp>
        <p:nvSpPr>
          <p:cNvPr id="4" name="Content Placeholder 2">
            <a:extLst>
              <a:ext uri="{FF2B5EF4-FFF2-40B4-BE49-F238E27FC236}">
                <a16:creationId xmlns:a16="http://schemas.microsoft.com/office/drawing/2014/main" id="{74F5D02B-6A01-D94B-8588-05B247867529}"/>
              </a:ext>
            </a:extLst>
          </p:cNvPr>
          <p:cNvSpPr txBox="1">
            <a:spLocks/>
          </p:cNvSpPr>
          <p:nvPr/>
        </p:nvSpPr>
        <p:spPr>
          <a:xfrm>
            <a:off x="0" y="1657350"/>
            <a:ext cx="9144000" cy="190500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lnSpc>
                <a:spcPct val="100000"/>
              </a:lnSpc>
              <a:spcBef>
                <a:spcPts val="0"/>
              </a:spcBef>
              <a:spcAft>
                <a:spcPts val="600"/>
              </a:spcAft>
              <a:buClr>
                <a:srgbClr val="F0B31C"/>
              </a:buClr>
              <a:buFont typeface="Arial"/>
              <a:buNone/>
            </a:pPr>
            <a:r>
              <a:rPr lang="en-US" sz="2000" b="1" dirty="0">
                <a:solidFill>
                  <a:schemeClr val="tx1">
                    <a:lumMod val="75000"/>
                    <a:lumOff val="25000"/>
                  </a:schemeClr>
                </a:solidFill>
                <a:latin typeface="Helvetica" pitchFamily="2" charset="0"/>
                <a:ea typeface="Arial" charset="0"/>
                <a:cs typeface="Arial" charset="0"/>
              </a:rPr>
              <a:t>We had an amazing year in 2018.</a:t>
            </a:r>
          </a:p>
          <a:p>
            <a:pPr indent="0" algn="ctr">
              <a:lnSpc>
                <a:spcPct val="100000"/>
              </a:lnSpc>
              <a:spcBef>
                <a:spcPts val="0"/>
              </a:spcBef>
              <a:spcAft>
                <a:spcPts val="600"/>
              </a:spcAft>
              <a:buClr>
                <a:srgbClr val="F0B31C"/>
              </a:buClr>
              <a:buFont typeface="Arial"/>
              <a:buNone/>
            </a:pPr>
            <a:r>
              <a:rPr lang="en-US" sz="2000" b="1" dirty="0">
                <a:solidFill>
                  <a:schemeClr val="tx1">
                    <a:lumMod val="75000"/>
                    <a:lumOff val="25000"/>
                  </a:schemeClr>
                </a:solidFill>
                <a:latin typeface="Helvetica" pitchFamily="2" charset="0"/>
                <a:ea typeface="Arial" charset="0"/>
                <a:cs typeface="Arial" charset="0"/>
              </a:rPr>
              <a:t>And we could not have been as successful </a:t>
            </a:r>
          </a:p>
          <a:p>
            <a:pPr indent="0" algn="ctr">
              <a:lnSpc>
                <a:spcPct val="100000"/>
              </a:lnSpc>
              <a:spcBef>
                <a:spcPts val="0"/>
              </a:spcBef>
              <a:spcAft>
                <a:spcPts val="600"/>
              </a:spcAft>
              <a:buClr>
                <a:srgbClr val="F0B31C"/>
              </a:buClr>
              <a:buFont typeface="Arial"/>
              <a:buNone/>
            </a:pPr>
            <a:r>
              <a:rPr lang="en-US" sz="2000" b="1" dirty="0">
                <a:solidFill>
                  <a:schemeClr val="tx1">
                    <a:lumMod val="75000"/>
                    <a:lumOff val="25000"/>
                  </a:schemeClr>
                </a:solidFill>
                <a:latin typeface="Helvetica" pitchFamily="2" charset="0"/>
                <a:ea typeface="Arial" charset="0"/>
                <a:cs typeface="Arial" charset="0"/>
              </a:rPr>
              <a:t>without the team sitting in this room. </a:t>
            </a:r>
          </a:p>
          <a:p>
            <a:pPr indent="0" algn="ctr">
              <a:lnSpc>
                <a:spcPct val="100000"/>
              </a:lnSpc>
              <a:spcBef>
                <a:spcPts val="0"/>
              </a:spcBef>
              <a:spcAft>
                <a:spcPts val="600"/>
              </a:spcAft>
              <a:buClr>
                <a:srgbClr val="F0B31C"/>
              </a:buClr>
              <a:buFont typeface="Arial"/>
              <a:buNone/>
            </a:pPr>
            <a:r>
              <a:rPr lang="en-US" sz="2000" b="1" dirty="0">
                <a:solidFill>
                  <a:schemeClr val="tx1">
                    <a:lumMod val="75000"/>
                    <a:lumOff val="25000"/>
                  </a:schemeClr>
                </a:solidFill>
                <a:latin typeface="Helvetica" pitchFamily="2" charset="0"/>
                <a:ea typeface="Arial" charset="0"/>
                <a:cs typeface="Arial" charset="0"/>
              </a:rPr>
              <a:t>Thank you for your commitment, your creativity </a:t>
            </a:r>
          </a:p>
          <a:p>
            <a:pPr indent="0" algn="ctr">
              <a:lnSpc>
                <a:spcPct val="100000"/>
              </a:lnSpc>
              <a:spcBef>
                <a:spcPts val="0"/>
              </a:spcBef>
              <a:spcAft>
                <a:spcPts val="600"/>
              </a:spcAft>
              <a:buClr>
                <a:srgbClr val="F0B31C"/>
              </a:buClr>
              <a:buFont typeface="Arial"/>
              <a:buNone/>
            </a:pPr>
            <a:r>
              <a:rPr lang="en-US" sz="2000" b="1" dirty="0">
                <a:solidFill>
                  <a:schemeClr val="tx1">
                    <a:lumMod val="75000"/>
                    <a:lumOff val="25000"/>
                  </a:schemeClr>
                </a:solidFill>
                <a:latin typeface="Helvetica" pitchFamily="2" charset="0"/>
                <a:ea typeface="Arial" charset="0"/>
                <a:cs typeface="Arial" charset="0"/>
              </a:rPr>
              <a:t>and your drive to make things better. </a:t>
            </a:r>
            <a:endParaRPr lang="en-US" sz="1400" dirty="0">
              <a:solidFill>
                <a:srgbClr val="968C83"/>
              </a:solidFill>
              <a:latin typeface="Helvetica" pitchFamily="2" charset="0"/>
              <a:ea typeface="Arial" charset="0"/>
              <a:cs typeface="Arial" charset="0"/>
            </a:endParaRPr>
          </a:p>
        </p:txBody>
      </p:sp>
    </p:spTree>
    <p:extLst>
      <p:ext uri="{BB962C8B-B14F-4D97-AF65-F5344CB8AC3E}">
        <p14:creationId xmlns:p14="http://schemas.microsoft.com/office/powerpoint/2010/main" val="211747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480" y="122372"/>
            <a:ext cx="8229600" cy="857250"/>
          </a:xfrm>
        </p:spPr>
        <p:txBody>
          <a:bodyPr>
            <a:normAutofit/>
          </a:bodyPr>
          <a:lstStyle/>
          <a:p>
            <a:pPr algn="l"/>
            <a:r>
              <a:rPr lang="en-US" sz="3600" b="1" dirty="0">
                <a:solidFill>
                  <a:srgbClr val="F0B31C"/>
                </a:solidFill>
                <a:latin typeface="Helvetica" pitchFamily="2" charset="0"/>
                <a:ea typeface="Arial" charset="0"/>
                <a:cs typeface="Calibri"/>
              </a:rPr>
              <a:t>Looking ahead </a:t>
            </a:r>
          </a:p>
        </p:txBody>
      </p:sp>
      <p:sp>
        <p:nvSpPr>
          <p:cNvPr id="4" name="Content Placeholder 2">
            <a:extLst>
              <a:ext uri="{FF2B5EF4-FFF2-40B4-BE49-F238E27FC236}">
                <a16:creationId xmlns:a16="http://schemas.microsoft.com/office/drawing/2014/main" id="{74F5D02B-6A01-D94B-8588-05B247867529}"/>
              </a:ext>
            </a:extLst>
          </p:cNvPr>
          <p:cNvSpPr txBox="1">
            <a:spLocks/>
          </p:cNvSpPr>
          <p:nvPr/>
        </p:nvSpPr>
        <p:spPr>
          <a:xfrm>
            <a:off x="190500" y="971550"/>
            <a:ext cx="8610600" cy="120015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spcBef>
                <a:spcPts val="0"/>
              </a:spcBef>
              <a:spcAft>
                <a:spcPts val="600"/>
              </a:spcAft>
              <a:buClr>
                <a:srgbClr val="F0B31C"/>
              </a:buClr>
              <a:buFont typeface="Arial"/>
              <a:buNone/>
            </a:pPr>
            <a:r>
              <a:rPr lang="en-US" sz="2000" b="1" dirty="0">
                <a:solidFill>
                  <a:schemeClr val="tx1">
                    <a:lumMod val="75000"/>
                    <a:lumOff val="25000"/>
                  </a:schemeClr>
                </a:solidFill>
                <a:latin typeface="Helvetica" pitchFamily="2" charset="0"/>
                <a:ea typeface="Arial" charset="0"/>
                <a:cs typeface="Arial" charset="0"/>
              </a:rPr>
              <a:t>We will be talking more about these topics in the coming months</a:t>
            </a: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Strategic Transformation Team (led by Joyce McConnell)</a:t>
            </a: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Campus Culture (leadership is talking about it as you read this!)</a:t>
            </a: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Recruitment &amp; Retention (bringing in the right type of class that stays)</a:t>
            </a: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R1 status (renewed! How do we leverage that status this year?)</a:t>
            </a: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Boy Scouts World Jamboree</a:t>
            </a: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West Virginia Forward </a:t>
            </a:r>
          </a:p>
          <a:p>
            <a:pPr lvl="1" indent="0">
              <a:lnSpc>
                <a:spcPct val="100000"/>
              </a:lnSpc>
              <a:spcBef>
                <a:spcPts val="0"/>
              </a:spcBef>
              <a:spcAft>
                <a:spcPts val="600"/>
              </a:spcAft>
              <a:buClr>
                <a:srgbClr val="F0B31C"/>
              </a:buClr>
              <a:buNone/>
            </a:pPr>
            <a:endParaRPr lang="en-US" sz="1800" dirty="0">
              <a:solidFill>
                <a:srgbClr val="968C83"/>
              </a:solidFill>
              <a:latin typeface="Helvetica" pitchFamily="2" charset="0"/>
              <a:ea typeface="Arial" charset="0"/>
              <a:cs typeface="Arial" panose="020B0604020202020204" pitchFamily="34" charset="0"/>
            </a:endParaRPr>
          </a:p>
          <a:p>
            <a:pPr lvl="1" indent="0">
              <a:lnSpc>
                <a:spcPct val="100000"/>
              </a:lnSpc>
              <a:spcBef>
                <a:spcPts val="0"/>
              </a:spcBef>
              <a:spcAft>
                <a:spcPts val="600"/>
              </a:spcAft>
              <a:buClr>
                <a:srgbClr val="F0B31C"/>
              </a:buClr>
              <a:buFont typeface="Arial" charset="0"/>
              <a:buChar char="•"/>
            </a:pPr>
            <a:endParaRPr lang="en-US" sz="1600" dirty="0">
              <a:solidFill>
                <a:srgbClr val="968C83"/>
              </a:solidFill>
              <a:latin typeface="Helvetica" pitchFamily="2" charset="0"/>
              <a:ea typeface="Arial" charset="0"/>
              <a:cs typeface="Arial" charset="0"/>
            </a:endParaRPr>
          </a:p>
          <a:p>
            <a:pPr lvl="1" indent="0">
              <a:lnSpc>
                <a:spcPct val="100000"/>
              </a:lnSpc>
              <a:spcBef>
                <a:spcPts val="0"/>
              </a:spcBef>
              <a:spcAft>
                <a:spcPts val="600"/>
              </a:spcAft>
              <a:buClr>
                <a:srgbClr val="F0B31C"/>
              </a:buClr>
              <a:buFont typeface="Arial" charset="0"/>
              <a:buChar char="•"/>
            </a:pPr>
            <a:endParaRPr lang="en-US" sz="1800" dirty="0">
              <a:solidFill>
                <a:srgbClr val="968C83"/>
              </a:solidFill>
              <a:latin typeface="Helvetica" pitchFamily="2" charset="0"/>
              <a:ea typeface="Arial" charset="0"/>
              <a:cs typeface="Arial" charset="0"/>
            </a:endParaRPr>
          </a:p>
          <a:p>
            <a:pPr lvl="1" indent="0">
              <a:lnSpc>
                <a:spcPct val="100000"/>
              </a:lnSpc>
              <a:spcBef>
                <a:spcPts val="0"/>
              </a:spcBef>
              <a:spcAft>
                <a:spcPts val="6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a:p>
            <a:pPr lvl="1" indent="0">
              <a:lnSpc>
                <a:spcPct val="100000"/>
              </a:lnSpc>
              <a:spcBef>
                <a:spcPts val="0"/>
              </a:spcBef>
              <a:spcAft>
                <a:spcPts val="12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a:p>
            <a:pPr lvl="1" indent="0">
              <a:lnSpc>
                <a:spcPct val="100000"/>
              </a:lnSpc>
              <a:spcBef>
                <a:spcPts val="0"/>
              </a:spcBef>
              <a:spcAft>
                <a:spcPts val="6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a:p>
            <a:pPr lvl="1" indent="0">
              <a:lnSpc>
                <a:spcPct val="100000"/>
              </a:lnSpc>
              <a:spcBef>
                <a:spcPts val="0"/>
              </a:spcBef>
              <a:spcAft>
                <a:spcPts val="12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a:p>
            <a:pPr lvl="1" indent="0">
              <a:lnSpc>
                <a:spcPct val="100000"/>
              </a:lnSpc>
              <a:spcBef>
                <a:spcPts val="0"/>
              </a:spcBef>
              <a:spcAft>
                <a:spcPts val="12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p:txBody>
      </p:sp>
    </p:spTree>
    <p:extLst>
      <p:ext uri="{BB962C8B-B14F-4D97-AF65-F5344CB8AC3E}">
        <p14:creationId xmlns:p14="http://schemas.microsoft.com/office/powerpoint/2010/main" val="1684328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09550"/>
            <a:ext cx="8229600" cy="857250"/>
          </a:xfrm>
        </p:spPr>
        <p:txBody>
          <a:bodyPr>
            <a:normAutofit/>
          </a:bodyPr>
          <a:lstStyle/>
          <a:p>
            <a:pPr algn="l"/>
            <a:r>
              <a:rPr lang="en-US" sz="3600" b="1" dirty="0">
                <a:solidFill>
                  <a:srgbClr val="F0B31C"/>
                </a:solidFill>
                <a:latin typeface="Helvetica" pitchFamily="2" charset="0"/>
                <a:ea typeface="Arial" charset="0"/>
                <a:cs typeface="Calibri"/>
              </a:rPr>
              <a:t>Fall event recap</a:t>
            </a:r>
          </a:p>
        </p:txBody>
      </p:sp>
      <p:sp>
        <p:nvSpPr>
          <p:cNvPr id="4" name="Content Placeholder 2">
            <a:extLst>
              <a:ext uri="{FF2B5EF4-FFF2-40B4-BE49-F238E27FC236}">
                <a16:creationId xmlns:a16="http://schemas.microsoft.com/office/drawing/2014/main" id="{7BBC97D4-0E2D-E942-B44B-271D3A25F567}"/>
              </a:ext>
            </a:extLst>
          </p:cNvPr>
          <p:cNvSpPr txBox="1">
            <a:spLocks/>
          </p:cNvSpPr>
          <p:nvPr/>
        </p:nvSpPr>
        <p:spPr>
          <a:xfrm>
            <a:off x="152400" y="1066800"/>
            <a:ext cx="8686800" cy="287655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spcBef>
                <a:spcPts val="0"/>
              </a:spcBef>
              <a:spcAft>
                <a:spcPts val="600"/>
              </a:spcAft>
              <a:buClr>
                <a:srgbClr val="F0B31C"/>
              </a:buClr>
              <a:buFont typeface="Arial"/>
              <a:buNone/>
            </a:pPr>
            <a:r>
              <a:rPr lang="en-US" sz="2000" b="1" dirty="0">
                <a:solidFill>
                  <a:schemeClr val="tx1">
                    <a:lumMod val="75000"/>
                    <a:lumOff val="25000"/>
                  </a:schemeClr>
                </a:solidFill>
                <a:latin typeface="Helvetica" pitchFamily="2" charset="0"/>
                <a:ea typeface="Arial" charset="0"/>
                <a:cs typeface="Arial" charset="0"/>
              </a:rPr>
              <a:t>Great numbers at every event</a:t>
            </a: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Discover WVU – Oct 13</a:t>
            </a:r>
          </a:p>
          <a:p>
            <a:pPr lvl="2" indent="0">
              <a:lnSpc>
                <a:spcPct val="100000"/>
              </a:lnSpc>
              <a:spcBef>
                <a:spcPts val="0"/>
              </a:spcBef>
              <a:spcAft>
                <a:spcPts val="600"/>
              </a:spcAft>
              <a:buClr>
                <a:srgbClr val="F0B31C"/>
              </a:buClr>
              <a:buFont typeface="Arial" charset="0"/>
              <a:buChar char="•"/>
            </a:pPr>
            <a:r>
              <a:rPr lang="en-US" sz="1400" dirty="0">
                <a:solidFill>
                  <a:schemeClr val="tx1">
                    <a:lumMod val="75000"/>
                    <a:lumOff val="25000"/>
                  </a:schemeClr>
                </a:solidFill>
                <a:latin typeface="Helvetica" pitchFamily="2" charset="0"/>
                <a:ea typeface="Arial" charset="0"/>
                <a:cs typeface="Arial" charset="0"/>
              </a:rPr>
              <a:t> 88% application yield for 2019; 41% deposit yield (vs 39% from Oct 7, 2017)</a:t>
            </a: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Discover WVU – Nov 3</a:t>
            </a:r>
          </a:p>
          <a:p>
            <a:pPr lvl="2" indent="0">
              <a:lnSpc>
                <a:spcPct val="100000"/>
              </a:lnSpc>
              <a:spcBef>
                <a:spcPts val="0"/>
              </a:spcBef>
              <a:spcAft>
                <a:spcPts val="600"/>
              </a:spcAft>
              <a:buClr>
                <a:srgbClr val="F0B31C"/>
              </a:buClr>
              <a:buFont typeface="Arial" charset="0"/>
              <a:buChar char="•"/>
            </a:pPr>
            <a:r>
              <a:rPr lang="en-US" sz="1400" dirty="0">
                <a:solidFill>
                  <a:schemeClr val="tx1">
                    <a:lumMod val="75000"/>
                    <a:lumOff val="25000"/>
                  </a:schemeClr>
                </a:solidFill>
                <a:latin typeface="Helvetica" pitchFamily="2" charset="0"/>
                <a:ea typeface="Arial" charset="0"/>
                <a:cs typeface="Arial" charset="0"/>
              </a:rPr>
              <a:t> 93% application yield for 2019! ; 47% deposit yield (vs 39% for Nov 11, 2017)</a:t>
            </a: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1" indent="0">
              <a:lnSpc>
                <a:spcPct val="100000"/>
              </a:lnSpc>
              <a:spcBef>
                <a:spcPts val="0"/>
              </a:spcBef>
              <a:spcAft>
                <a:spcPts val="600"/>
              </a:spcAft>
              <a:buClr>
                <a:srgbClr val="F0B31C"/>
              </a:buClr>
              <a:buFont typeface="Arial" charset="0"/>
              <a:buChar char="•"/>
            </a:pPr>
            <a:r>
              <a:rPr lang="en-US" sz="1800" dirty="0">
                <a:solidFill>
                  <a:schemeClr val="tx1">
                    <a:lumMod val="75000"/>
                    <a:lumOff val="25000"/>
                  </a:schemeClr>
                </a:solidFill>
                <a:latin typeface="Helvetica" pitchFamily="2" charset="0"/>
                <a:ea typeface="Arial" charset="0"/>
                <a:cs typeface="Arial" charset="0"/>
              </a:rPr>
              <a:t> Distinguished Scholars – Dec 3</a:t>
            </a:r>
          </a:p>
          <a:p>
            <a:pPr lvl="2" indent="0">
              <a:lnSpc>
                <a:spcPct val="100000"/>
              </a:lnSpc>
              <a:spcBef>
                <a:spcPts val="0"/>
              </a:spcBef>
              <a:spcAft>
                <a:spcPts val="600"/>
              </a:spcAft>
              <a:buClr>
                <a:srgbClr val="F0B31C"/>
              </a:buClr>
              <a:buFont typeface="Arial" charset="0"/>
              <a:buChar char="•"/>
            </a:pPr>
            <a:r>
              <a:rPr lang="en-US" sz="1400" dirty="0">
                <a:solidFill>
                  <a:schemeClr val="tx1">
                    <a:lumMod val="75000"/>
                    <a:lumOff val="25000"/>
                  </a:schemeClr>
                </a:solidFill>
                <a:latin typeface="Helvetica" pitchFamily="2" charset="0"/>
                <a:ea typeface="Arial" charset="0"/>
                <a:cs typeface="Arial" charset="0"/>
              </a:rPr>
              <a:t> 19 total deposits since event</a:t>
            </a:r>
          </a:p>
          <a:p>
            <a:pPr lvl="2" indent="0">
              <a:lnSpc>
                <a:spcPct val="100000"/>
              </a:lnSpc>
              <a:spcBef>
                <a:spcPts val="0"/>
              </a:spcBef>
              <a:spcAft>
                <a:spcPts val="600"/>
              </a:spcAft>
              <a:buClr>
                <a:srgbClr val="F0B31C"/>
              </a:buClr>
              <a:buFont typeface="Arial" charset="0"/>
              <a:buChar char="•"/>
            </a:pPr>
            <a:r>
              <a:rPr lang="en-US" sz="1400" dirty="0">
                <a:solidFill>
                  <a:schemeClr val="tx1">
                    <a:lumMod val="75000"/>
                    <a:lumOff val="25000"/>
                  </a:schemeClr>
                </a:solidFill>
                <a:latin typeface="Helvetica" pitchFamily="2" charset="0"/>
                <a:ea typeface="Arial" charset="0"/>
                <a:cs typeface="Arial" charset="0"/>
              </a:rPr>
              <a:t> Last year we were at 78% on Jan 17; slightly down in 2018</a:t>
            </a: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p:txBody>
      </p:sp>
    </p:spTree>
    <p:extLst>
      <p:ext uri="{BB962C8B-B14F-4D97-AF65-F5344CB8AC3E}">
        <p14:creationId xmlns:p14="http://schemas.microsoft.com/office/powerpoint/2010/main" val="2003857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09550"/>
            <a:ext cx="8229600" cy="857250"/>
          </a:xfrm>
        </p:spPr>
        <p:txBody>
          <a:bodyPr>
            <a:normAutofit/>
          </a:bodyPr>
          <a:lstStyle/>
          <a:p>
            <a:pPr algn="l"/>
            <a:r>
              <a:rPr lang="en-US" sz="3600" b="1" dirty="0">
                <a:solidFill>
                  <a:srgbClr val="F0B31C"/>
                </a:solidFill>
                <a:latin typeface="Helvetica" pitchFamily="2" charset="0"/>
                <a:ea typeface="Arial" charset="0"/>
                <a:cs typeface="Calibri"/>
              </a:rPr>
              <a:t>Legislative Update</a:t>
            </a:r>
          </a:p>
        </p:txBody>
      </p:sp>
      <p:sp>
        <p:nvSpPr>
          <p:cNvPr id="4" name="Content Placeholder 2">
            <a:extLst>
              <a:ext uri="{FF2B5EF4-FFF2-40B4-BE49-F238E27FC236}">
                <a16:creationId xmlns:a16="http://schemas.microsoft.com/office/drawing/2014/main" id="{7BBC97D4-0E2D-E942-B44B-271D3A25F567}"/>
              </a:ext>
            </a:extLst>
          </p:cNvPr>
          <p:cNvSpPr txBox="1">
            <a:spLocks/>
          </p:cNvSpPr>
          <p:nvPr/>
        </p:nvSpPr>
        <p:spPr>
          <a:xfrm>
            <a:off x="152400" y="1066800"/>
            <a:ext cx="8686800" cy="287655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spcBef>
                <a:spcPts val="0"/>
              </a:spcBef>
              <a:spcAft>
                <a:spcPts val="600"/>
              </a:spcAft>
              <a:buClr>
                <a:srgbClr val="F0B31C"/>
              </a:buClr>
              <a:buFont typeface="Arial"/>
              <a:buNone/>
            </a:pPr>
            <a:r>
              <a:rPr lang="en-US" sz="1800" dirty="0">
                <a:solidFill>
                  <a:schemeClr val="tx1">
                    <a:lumMod val="75000"/>
                    <a:lumOff val="25000"/>
                  </a:schemeClr>
                </a:solidFill>
                <a:latin typeface="Helvetica" pitchFamily="2" charset="0"/>
                <a:ea typeface="Arial" charset="0"/>
                <a:cs typeface="Arial" charset="0"/>
              </a:rPr>
              <a:t>• Legislative session begins today, Jan. 9 with the Governor’s State of the State address.</a:t>
            </a:r>
          </a:p>
          <a:p>
            <a:pPr indent="0">
              <a:lnSpc>
                <a:spcPct val="100000"/>
              </a:lnSpc>
              <a:spcBef>
                <a:spcPts val="0"/>
              </a:spcBef>
              <a:spcAft>
                <a:spcPts val="600"/>
              </a:spcAft>
              <a:buClr>
                <a:srgbClr val="F0B31C"/>
              </a:buClr>
              <a:buFont typeface="Arial"/>
              <a:buNone/>
            </a:pPr>
            <a:r>
              <a:rPr lang="en-US" sz="1800" dirty="0">
                <a:solidFill>
                  <a:schemeClr val="tx1">
                    <a:lumMod val="75000"/>
                    <a:lumOff val="25000"/>
                  </a:schemeClr>
                </a:solidFill>
                <a:latin typeface="Helvetica" pitchFamily="2" charset="0"/>
                <a:ea typeface="Arial" charset="0"/>
                <a:cs typeface="Arial" charset="0"/>
              </a:rPr>
              <a:t>• WVU Day at the Legislature will be Thursday, Jan. 24. (More from Tara later)</a:t>
            </a:r>
          </a:p>
          <a:p>
            <a:pPr indent="0">
              <a:lnSpc>
                <a:spcPct val="100000"/>
              </a:lnSpc>
              <a:spcBef>
                <a:spcPts val="0"/>
              </a:spcBef>
              <a:spcAft>
                <a:spcPts val="600"/>
              </a:spcAft>
              <a:buClr>
                <a:srgbClr val="F0B31C"/>
              </a:buClr>
              <a:buFont typeface="Arial"/>
              <a:buNone/>
            </a:pPr>
            <a:r>
              <a:rPr lang="en-US" sz="1800" dirty="0">
                <a:solidFill>
                  <a:schemeClr val="tx1">
                    <a:lumMod val="75000"/>
                    <a:lumOff val="25000"/>
                  </a:schemeClr>
                </a:solidFill>
                <a:latin typeface="Helvetica" pitchFamily="2" charset="0"/>
                <a:ea typeface="Arial" charset="0"/>
                <a:cs typeface="Arial" charset="0"/>
              </a:rPr>
              <a:t>• Session ends on Sat., March 9.</a:t>
            </a:r>
          </a:p>
          <a:p>
            <a:pPr indent="0">
              <a:lnSpc>
                <a:spcPct val="100000"/>
              </a:lnSpc>
              <a:spcBef>
                <a:spcPts val="0"/>
              </a:spcBef>
              <a:spcAft>
                <a:spcPts val="600"/>
              </a:spcAft>
              <a:buClr>
                <a:srgbClr val="F0B31C"/>
              </a:buClr>
              <a:buFont typeface="Arial"/>
              <a:buNone/>
            </a:pPr>
            <a:r>
              <a:rPr lang="en-US" sz="1800" dirty="0">
                <a:solidFill>
                  <a:schemeClr val="tx1">
                    <a:lumMod val="75000"/>
                    <a:lumOff val="25000"/>
                  </a:schemeClr>
                </a:solidFill>
                <a:latin typeface="Helvetica" pitchFamily="2" charset="0"/>
                <a:ea typeface="Arial" charset="0"/>
                <a:cs typeface="Arial" charset="0"/>
              </a:rPr>
              <a:t>• Under the Dome will continue weekly during the session to keep campus informed. Please share freely.</a:t>
            </a:r>
          </a:p>
          <a:p>
            <a:pPr indent="0">
              <a:lnSpc>
                <a:spcPct val="100000"/>
              </a:lnSpc>
              <a:spcBef>
                <a:spcPts val="0"/>
              </a:spcBef>
              <a:spcAft>
                <a:spcPts val="600"/>
              </a:spcAft>
              <a:buClr>
                <a:srgbClr val="F0B31C"/>
              </a:buClr>
              <a:buFont typeface="Arial"/>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Font typeface="Arial" charset="0"/>
              <a:buChar char="•"/>
            </a:pPr>
            <a:endParaRPr lang="en-US" sz="1400" dirty="0">
              <a:solidFill>
                <a:srgbClr val="968C83"/>
              </a:solidFill>
              <a:latin typeface="Helvetica" pitchFamily="2" charset="0"/>
              <a:ea typeface="Arial" charset="0"/>
              <a:cs typeface="Arial" charset="0"/>
            </a:endParaRPr>
          </a:p>
        </p:txBody>
      </p:sp>
    </p:spTree>
    <p:extLst>
      <p:ext uri="{BB962C8B-B14F-4D97-AF65-F5344CB8AC3E}">
        <p14:creationId xmlns:p14="http://schemas.microsoft.com/office/powerpoint/2010/main" val="1134115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09550"/>
            <a:ext cx="8229600" cy="857250"/>
          </a:xfrm>
        </p:spPr>
        <p:txBody>
          <a:bodyPr>
            <a:normAutofit/>
          </a:bodyPr>
          <a:lstStyle/>
          <a:p>
            <a:pPr algn="l"/>
            <a:r>
              <a:rPr lang="en-US" sz="3600" b="1" dirty="0">
                <a:solidFill>
                  <a:srgbClr val="F0B31C"/>
                </a:solidFill>
                <a:latin typeface="Helvetica" pitchFamily="2" charset="0"/>
                <a:ea typeface="Arial" charset="0"/>
                <a:cs typeface="Calibri"/>
              </a:rPr>
              <a:t>Legislative Update</a:t>
            </a:r>
          </a:p>
        </p:txBody>
      </p:sp>
      <p:sp>
        <p:nvSpPr>
          <p:cNvPr id="4" name="Content Placeholder 2">
            <a:extLst>
              <a:ext uri="{FF2B5EF4-FFF2-40B4-BE49-F238E27FC236}">
                <a16:creationId xmlns:a16="http://schemas.microsoft.com/office/drawing/2014/main" id="{7BBC97D4-0E2D-E942-B44B-271D3A25F567}"/>
              </a:ext>
            </a:extLst>
          </p:cNvPr>
          <p:cNvSpPr txBox="1">
            <a:spLocks/>
          </p:cNvSpPr>
          <p:nvPr/>
        </p:nvSpPr>
        <p:spPr>
          <a:xfrm>
            <a:off x="152400" y="1066800"/>
            <a:ext cx="8686800" cy="287655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spcBef>
                <a:spcPts val="0"/>
              </a:spcBef>
              <a:spcAft>
                <a:spcPts val="600"/>
              </a:spcAft>
              <a:buClr>
                <a:srgbClr val="F0B31C"/>
              </a:buClr>
              <a:buNone/>
            </a:pPr>
            <a:r>
              <a:rPr lang="en-US" sz="1800" b="1" dirty="0">
                <a:solidFill>
                  <a:schemeClr val="tx1">
                    <a:lumMod val="75000"/>
                    <a:lumOff val="25000"/>
                  </a:schemeClr>
                </a:solidFill>
                <a:latin typeface="Helvetica" pitchFamily="2" charset="0"/>
                <a:cs typeface="Arial" charset="0"/>
              </a:rPr>
              <a:t>Campus Carry</a:t>
            </a:r>
          </a:p>
          <a:p>
            <a:pPr indent="0">
              <a:lnSpc>
                <a:spcPct val="100000"/>
              </a:lnSpc>
              <a:spcBef>
                <a:spcPts val="0"/>
              </a:spcBef>
              <a:spcAft>
                <a:spcPts val="600"/>
              </a:spcAft>
              <a:buClr>
                <a:srgbClr val="F0B31C"/>
              </a:buClr>
              <a:buNone/>
            </a:pPr>
            <a:r>
              <a:rPr lang="en-US" sz="1400" b="1" dirty="0">
                <a:solidFill>
                  <a:schemeClr val="tx1">
                    <a:lumMod val="75000"/>
                    <a:lumOff val="25000"/>
                  </a:schemeClr>
                </a:solidFill>
                <a:latin typeface="Helvetica" pitchFamily="2" charset="0"/>
                <a:cs typeface="Arial" charset="0"/>
              </a:rPr>
              <a:t>• </a:t>
            </a:r>
            <a:r>
              <a:rPr lang="en-US" sz="1400" dirty="0">
                <a:latin typeface="Helvetica" pitchFamily="2" charset="0"/>
              </a:rPr>
              <a:t>The University is very concerned about passage of campus carry, which would allow individuals to carry concealed weapons on campus. We have been discussing this bill with our community – Faculty Senate, Staff Council, Student Government, and leadership – for several months.</a:t>
            </a:r>
          </a:p>
          <a:p>
            <a:pPr indent="0">
              <a:lnSpc>
                <a:spcPct val="100000"/>
              </a:lnSpc>
              <a:spcBef>
                <a:spcPts val="0"/>
              </a:spcBef>
              <a:spcAft>
                <a:spcPts val="600"/>
              </a:spcAft>
              <a:buClr>
                <a:srgbClr val="F0B31C"/>
              </a:buClr>
              <a:buNone/>
            </a:pPr>
            <a:r>
              <a:rPr lang="en-US" sz="1400" dirty="0">
                <a:latin typeface="Helvetica" pitchFamily="2" charset="0"/>
              </a:rPr>
              <a:t>• The National Rifle Association (NRA) and Citizens Defense League (CDL) have indicated this is their only priority for the upcoming session. Any issues framed as improving Second Amendment rights in WV generally receive broad bipartisan support.</a:t>
            </a:r>
          </a:p>
          <a:p>
            <a:pPr indent="0">
              <a:lnSpc>
                <a:spcPct val="100000"/>
              </a:lnSpc>
              <a:spcBef>
                <a:spcPts val="0"/>
              </a:spcBef>
              <a:spcAft>
                <a:spcPts val="600"/>
              </a:spcAft>
              <a:buClr>
                <a:srgbClr val="F0B31C"/>
              </a:buClr>
              <a:buNone/>
            </a:pPr>
            <a:r>
              <a:rPr lang="en-US" sz="1400" dirty="0">
                <a:latin typeface="Helvetica" pitchFamily="2" charset="0"/>
              </a:rPr>
              <a:t>• We will monitor the bill’s status, discuss the issue with legislators, and communicate with our campus – via E-News, Under the Dome, and other outlets – if the bill is introduced and what we believe is the best strategy to either stop the bill or improve it as best we can.</a:t>
            </a:r>
          </a:p>
          <a:p>
            <a:pPr indent="0">
              <a:lnSpc>
                <a:spcPct val="100000"/>
              </a:lnSpc>
              <a:spcBef>
                <a:spcPts val="0"/>
              </a:spcBef>
              <a:spcAft>
                <a:spcPts val="600"/>
              </a:spcAft>
              <a:buClr>
                <a:srgbClr val="F0B31C"/>
              </a:buClr>
              <a:buNone/>
            </a:pPr>
            <a:r>
              <a:rPr lang="en-US" sz="1400" dirty="0">
                <a:latin typeface="Helvetica" pitchFamily="2" charset="0"/>
              </a:rPr>
              <a:t>• It is important to remember that faculty, staff, and students have the right to share their opinion of the bill – whether they support or oppose it.</a:t>
            </a:r>
          </a:p>
          <a:p>
            <a:pPr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indent="0">
              <a:lnSpc>
                <a:spcPct val="100000"/>
              </a:lnSpc>
              <a:spcBef>
                <a:spcPts val="0"/>
              </a:spcBef>
              <a:spcAft>
                <a:spcPts val="600"/>
              </a:spcAft>
              <a:buClr>
                <a:srgbClr val="F0B31C"/>
              </a:buClr>
              <a:buNone/>
            </a:pPr>
            <a:r>
              <a:rPr lang="en-US" sz="1400" dirty="0">
                <a:solidFill>
                  <a:schemeClr val="tx1">
                    <a:lumMod val="75000"/>
                    <a:lumOff val="25000"/>
                  </a:schemeClr>
                </a:solidFill>
                <a:latin typeface="Helvetica" pitchFamily="2" charset="0"/>
                <a:ea typeface="Arial" charset="0"/>
                <a:cs typeface="Arial" charset="0"/>
              </a:rPr>
              <a:t>	</a:t>
            </a: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rgbClr val="968C83"/>
              </a:solidFill>
              <a:latin typeface="Helvetica" pitchFamily="2" charset="0"/>
              <a:ea typeface="Arial" charset="0"/>
              <a:cs typeface="Arial" charset="0"/>
            </a:endParaRPr>
          </a:p>
        </p:txBody>
      </p:sp>
    </p:spTree>
    <p:extLst>
      <p:ext uri="{BB962C8B-B14F-4D97-AF65-F5344CB8AC3E}">
        <p14:creationId xmlns:p14="http://schemas.microsoft.com/office/powerpoint/2010/main" val="254152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09550"/>
            <a:ext cx="8229600" cy="857250"/>
          </a:xfrm>
        </p:spPr>
        <p:txBody>
          <a:bodyPr>
            <a:normAutofit/>
          </a:bodyPr>
          <a:lstStyle/>
          <a:p>
            <a:pPr algn="l"/>
            <a:r>
              <a:rPr lang="en-US" sz="3600" b="1" dirty="0">
                <a:solidFill>
                  <a:srgbClr val="F0B31C"/>
                </a:solidFill>
                <a:latin typeface="Helvetica" pitchFamily="2" charset="0"/>
                <a:ea typeface="Arial" charset="0"/>
                <a:cs typeface="Calibri"/>
              </a:rPr>
              <a:t>Legislative Update</a:t>
            </a:r>
          </a:p>
        </p:txBody>
      </p:sp>
      <p:sp>
        <p:nvSpPr>
          <p:cNvPr id="4" name="Content Placeholder 2">
            <a:extLst>
              <a:ext uri="{FF2B5EF4-FFF2-40B4-BE49-F238E27FC236}">
                <a16:creationId xmlns:a16="http://schemas.microsoft.com/office/drawing/2014/main" id="{7BBC97D4-0E2D-E942-B44B-271D3A25F567}"/>
              </a:ext>
            </a:extLst>
          </p:cNvPr>
          <p:cNvSpPr txBox="1">
            <a:spLocks/>
          </p:cNvSpPr>
          <p:nvPr/>
        </p:nvSpPr>
        <p:spPr>
          <a:xfrm>
            <a:off x="152400" y="1066800"/>
            <a:ext cx="8686800" cy="287655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spcBef>
                <a:spcPts val="0"/>
              </a:spcBef>
              <a:spcAft>
                <a:spcPts val="600"/>
              </a:spcAft>
              <a:buClr>
                <a:srgbClr val="F0B31C"/>
              </a:buClr>
              <a:buNone/>
            </a:pPr>
            <a:r>
              <a:rPr lang="en-US" sz="1800" b="1" dirty="0">
                <a:solidFill>
                  <a:schemeClr val="tx1">
                    <a:lumMod val="75000"/>
                    <a:lumOff val="25000"/>
                  </a:schemeClr>
                </a:solidFill>
                <a:latin typeface="Helvetica" pitchFamily="2" charset="0"/>
                <a:cs typeface="Arial" charset="0"/>
              </a:rPr>
              <a:t>Blue Ribbon Commission / Higher Education Funding</a:t>
            </a:r>
          </a:p>
          <a:p>
            <a:r>
              <a:rPr lang="en-US" sz="1400" dirty="0">
                <a:latin typeface="Helvetica" pitchFamily="2" charset="0"/>
              </a:rPr>
              <a:t>Governor Justice appointed the Blue Ribbon Commission on Higher Education to find solutions to improve our college and University system. (Dr. Gee is co-chair of that initiative.) It is expected that potential recommendations for reform could be given to the Legislature, as well as additional funding for the smaller, regional schools. </a:t>
            </a:r>
          </a:p>
          <a:p>
            <a:r>
              <a:rPr lang="en-US" sz="1400" dirty="0">
                <a:latin typeface="Helvetica" pitchFamily="2" charset="0"/>
              </a:rPr>
              <a:t>Additionally, the Higher Education Policy Commission (HEPC) was tasked with developing a funding formula to provide additional resources and funding. WVU remains very concerned about that process as previous drafts of the study have decreased appropriations to the University.</a:t>
            </a:r>
          </a:p>
          <a:p>
            <a:pPr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indent="0">
              <a:lnSpc>
                <a:spcPct val="100000"/>
              </a:lnSpc>
              <a:spcBef>
                <a:spcPts val="0"/>
              </a:spcBef>
              <a:spcAft>
                <a:spcPts val="600"/>
              </a:spcAft>
              <a:buClr>
                <a:srgbClr val="F0B31C"/>
              </a:buClr>
              <a:buNone/>
            </a:pPr>
            <a:r>
              <a:rPr lang="en-US" sz="1200" dirty="0">
                <a:solidFill>
                  <a:schemeClr val="tx1">
                    <a:lumMod val="75000"/>
                    <a:lumOff val="25000"/>
                  </a:schemeClr>
                </a:solidFill>
                <a:latin typeface="Helvetica" pitchFamily="2" charset="0"/>
                <a:ea typeface="Arial" charset="0"/>
                <a:cs typeface="Arial" charset="0"/>
              </a:rPr>
              <a:t>	</a:t>
            </a:r>
          </a:p>
          <a:p>
            <a:pPr lvl="2" indent="0">
              <a:lnSpc>
                <a:spcPct val="100000"/>
              </a:lnSpc>
              <a:spcBef>
                <a:spcPts val="0"/>
              </a:spcBef>
              <a:spcAft>
                <a:spcPts val="600"/>
              </a:spcAft>
              <a:buClr>
                <a:srgbClr val="F0B31C"/>
              </a:buClr>
              <a:buNone/>
            </a:pPr>
            <a:endParaRPr lang="en-US" sz="12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200" dirty="0">
              <a:solidFill>
                <a:srgbClr val="968C83"/>
              </a:solidFill>
              <a:latin typeface="Helvetica" pitchFamily="2" charset="0"/>
              <a:ea typeface="Arial" charset="0"/>
              <a:cs typeface="Arial" charset="0"/>
            </a:endParaRPr>
          </a:p>
        </p:txBody>
      </p:sp>
    </p:spTree>
    <p:extLst>
      <p:ext uri="{BB962C8B-B14F-4D97-AF65-F5344CB8AC3E}">
        <p14:creationId xmlns:p14="http://schemas.microsoft.com/office/powerpoint/2010/main" val="357309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09550"/>
            <a:ext cx="8229600" cy="857250"/>
          </a:xfrm>
        </p:spPr>
        <p:txBody>
          <a:bodyPr>
            <a:normAutofit/>
          </a:bodyPr>
          <a:lstStyle/>
          <a:p>
            <a:pPr algn="l"/>
            <a:r>
              <a:rPr lang="en-US" sz="3600" b="1" dirty="0">
                <a:solidFill>
                  <a:srgbClr val="F0B31C"/>
                </a:solidFill>
                <a:latin typeface="Helvetica" pitchFamily="2" charset="0"/>
                <a:ea typeface="Arial" charset="0"/>
                <a:cs typeface="Calibri"/>
              </a:rPr>
              <a:t>Legislative Update</a:t>
            </a:r>
          </a:p>
        </p:txBody>
      </p:sp>
      <p:sp>
        <p:nvSpPr>
          <p:cNvPr id="4" name="Content Placeholder 2">
            <a:extLst>
              <a:ext uri="{FF2B5EF4-FFF2-40B4-BE49-F238E27FC236}">
                <a16:creationId xmlns:a16="http://schemas.microsoft.com/office/drawing/2014/main" id="{7BBC97D4-0E2D-E942-B44B-271D3A25F567}"/>
              </a:ext>
            </a:extLst>
          </p:cNvPr>
          <p:cNvSpPr txBox="1">
            <a:spLocks/>
          </p:cNvSpPr>
          <p:nvPr/>
        </p:nvSpPr>
        <p:spPr>
          <a:xfrm>
            <a:off x="152400" y="971550"/>
            <a:ext cx="8686800" cy="287655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spcBef>
                <a:spcPts val="0"/>
              </a:spcBef>
              <a:spcAft>
                <a:spcPts val="600"/>
              </a:spcAft>
              <a:buClr>
                <a:srgbClr val="F0B31C"/>
              </a:buClr>
              <a:buNone/>
            </a:pPr>
            <a:r>
              <a:rPr lang="en-US" sz="1400" b="1" dirty="0">
                <a:solidFill>
                  <a:schemeClr val="tx1">
                    <a:lumMod val="75000"/>
                    <a:lumOff val="25000"/>
                  </a:schemeClr>
                </a:solidFill>
                <a:latin typeface="Helvetica" pitchFamily="2" charset="0"/>
                <a:cs typeface="Arial" charset="0"/>
              </a:rPr>
              <a:t>Minor Bills</a:t>
            </a:r>
          </a:p>
          <a:p>
            <a:pPr>
              <a:buFont typeface="Arial" panose="020B0604020202020204" pitchFamily="34" charset="0"/>
              <a:buChar char="•"/>
            </a:pPr>
            <a:r>
              <a:rPr lang="en-US" sz="1400" dirty="0">
                <a:latin typeface="Helvetica" pitchFamily="2" charset="0"/>
              </a:rPr>
              <a:t>We are seeking to change the requirement that University police officers can only be residents of the state. We are one of the last law enforcement agencies to have this restriction and it prohibits us from hiring qualified individuals within a commuter or response radius of our campuses, especially Morgantown and Keyser.</a:t>
            </a:r>
          </a:p>
          <a:p>
            <a:pPr>
              <a:buFont typeface="Arial" panose="020B0604020202020204" pitchFamily="34" charset="0"/>
              <a:buChar char="•"/>
            </a:pPr>
            <a:r>
              <a:rPr lang="en-US" sz="1400" dirty="0">
                <a:latin typeface="Helvetica" pitchFamily="2" charset="0"/>
              </a:rPr>
              <a:t>Second, we will seek to change the higher education hazing statute. Currently, only students who are members of recognized or associated organizations can be charged with hazing. We will seek to change that to organizations whose members are students of an institution of higher education. Local prosecuting attorneys are supportive of this bill.</a:t>
            </a:r>
          </a:p>
          <a:p>
            <a:pPr>
              <a:buFont typeface="Arial" panose="020B0604020202020204" pitchFamily="34" charset="0"/>
              <a:buChar char="•"/>
            </a:pPr>
            <a:endParaRPr lang="en-US" sz="1400" dirty="0">
              <a:latin typeface="Helvetica" pitchFamily="2" charset="0"/>
            </a:endParaRPr>
          </a:p>
          <a:p>
            <a:pPr marL="0" indent="0">
              <a:buNone/>
            </a:pPr>
            <a:r>
              <a:rPr lang="en-US" sz="1400" b="1" dirty="0">
                <a:latin typeface="Helvetica" pitchFamily="2" charset="0"/>
              </a:rPr>
              <a:t>Visiting the Capitol</a:t>
            </a:r>
            <a:r>
              <a:rPr lang="en-US" sz="1400" dirty="0">
                <a:latin typeface="Helvetica" pitchFamily="2" charset="0"/>
              </a:rPr>
              <a:t> </a:t>
            </a:r>
          </a:p>
          <a:p>
            <a:r>
              <a:rPr lang="en-US" sz="1400" dirty="0">
                <a:latin typeface="Helvetica" pitchFamily="2" charset="0"/>
              </a:rPr>
              <a:t>If you are planning to visit the Capitol during legislative session, please alert the legislative team</a:t>
            </a:r>
            <a:r>
              <a:rPr lang="en-US" sz="1400">
                <a:latin typeface="Helvetica" pitchFamily="2" charset="0"/>
              </a:rPr>
              <a:t>.  </a:t>
            </a:r>
            <a:endParaRPr lang="en-US" sz="1400" dirty="0">
              <a:latin typeface="Helvetica" pitchFamily="2"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rgbClr val="968C83"/>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chemeClr val="tx1">
                  <a:lumMod val="75000"/>
                  <a:lumOff val="25000"/>
                </a:schemeClr>
              </a:solidFill>
              <a:latin typeface="Helvetica" pitchFamily="2" charset="0"/>
              <a:ea typeface="Arial" charset="0"/>
              <a:cs typeface="Arial" charset="0"/>
            </a:endParaRPr>
          </a:p>
          <a:p>
            <a:pPr lvl="2" indent="0">
              <a:lnSpc>
                <a:spcPct val="100000"/>
              </a:lnSpc>
              <a:spcBef>
                <a:spcPts val="0"/>
              </a:spcBef>
              <a:spcAft>
                <a:spcPts val="600"/>
              </a:spcAft>
              <a:buClr>
                <a:srgbClr val="F0B31C"/>
              </a:buClr>
              <a:buNone/>
            </a:pPr>
            <a:endParaRPr lang="en-US" sz="1400" dirty="0">
              <a:solidFill>
                <a:srgbClr val="968C83"/>
              </a:solidFill>
              <a:latin typeface="Helvetica" pitchFamily="2" charset="0"/>
              <a:ea typeface="Arial" charset="0"/>
              <a:cs typeface="Arial" charset="0"/>
            </a:endParaRPr>
          </a:p>
        </p:txBody>
      </p:sp>
    </p:spTree>
    <p:extLst>
      <p:ext uri="{BB962C8B-B14F-4D97-AF65-F5344CB8AC3E}">
        <p14:creationId xmlns:p14="http://schemas.microsoft.com/office/powerpoint/2010/main" val="157121165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WVUBrand.thmx</Template>
  <TotalTime>14298</TotalTime>
  <Words>535</Words>
  <Application>Microsoft Macintosh PowerPoint</Application>
  <PresentationFormat>On-screen Show (16:9)</PresentationFormat>
  <Paragraphs>113</Paragraphs>
  <Slides>10</Slides>
  <Notes>2</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10</vt:i4>
      </vt:variant>
    </vt:vector>
  </HeadingPairs>
  <TitlesOfParts>
    <vt:vector size="20" baseType="lpstr">
      <vt:lpstr>Arial</vt:lpstr>
      <vt:lpstr>Calibri</vt:lpstr>
      <vt:lpstr>Calibri Light</vt:lpstr>
      <vt:lpstr>Helvetica</vt:lpstr>
      <vt:lpstr>1_Custom Design</vt:lpstr>
      <vt:lpstr>5_Custom Design</vt:lpstr>
      <vt:lpstr>2_Custom Design</vt:lpstr>
      <vt:lpstr>Custom Design</vt:lpstr>
      <vt:lpstr>3_Custom Design</vt:lpstr>
      <vt:lpstr>4_Custom Design</vt:lpstr>
      <vt:lpstr>Agenda</vt:lpstr>
      <vt:lpstr>PowerPoint Presentation</vt:lpstr>
      <vt:lpstr>Thank you!</vt:lpstr>
      <vt:lpstr>Looking ahead </vt:lpstr>
      <vt:lpstr>Fall event recap</vt:lpstr>
      <vt:lpstr>Legislative Update</vt:lpstr>
      <vt:lpstr>Legislative Update</vt:lpstr>
      <vt:lpstr>Legislative Update</vt:lpstr>
      <vt:lpstr>Legislative Update</vt:lpstr>
      <vt:lpstr>Next up</vt:lpstr>
    </vt:vector>
  </TitlesOfParts>
  <Manager/>
  <Company>West Virginia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Chris Schwer</dc:creator>
  <cp:keywords/>
  <dc:description/>
  <cp:lastModifiedBy>Sharon Martin</cp:lastModifiedBy>
  <cp:revision>382</cp:revision>
  <cp:lastPrinted>2011-03-15T19:57:48Z</cp:lastPrinted>
  <dcterms:created xsi:type="dcterms:W3CDTF">2011-03-24T20:59:43Z</dcterms:created>
  <dcterms:modified xsi:type="dcterms:W3CDTF">2019-01-08T22:53:34Z</dcterms:modified>
  <cp:category/>
</cp:coreProperties>
</file>