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3"/>
  </p:notesMasterIdLst>
  <p:sldIdLst>
    <p:sldId id="264" r:id="rId6"/>
    <p:sldId id="276" r:id="rId7"/>
    <p:sldId id="277" r:id="rId8"/>
    <p:sldId id="279" r:id="rId9"/>
    <p:sldId id="278" r:id="rId10"/>
    <p:sldId id="282"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D5876F-C32B-4DC9-AD61-D77924625B1F}" v="4" dt="2021-01-13T14:56:11.9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7" d="100"/>
          <a:sy n="57" d="100"/>
        </p:scale>
        <p:origin x="96" y="9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Zimmerman" userId="10642a3d-76ac-42b7-9edd-7b31bbec1bf0" providerId="ADAL" clId="{74D5876F-C32B-4DC9-AD61-D77924625B1F}"/>
    <pc:docChg chg="custSel addSld delSld modSld">
      <pc:chgData name="George Zimmerman" userId="10642a3d-76ac-42b7-9edd-7b31bbec1bf0" providerId="ADAL" clId="{74D5876F-C32B-4DC9-AD61-D77924625B1F}" dt="2021-01-13T14:56:29.982" v="271" actId="20577"/>
      <pc:docMkLst>
        <pc:docMk/>
      </pc:docMkLst>
      <pc:sldChg chg="modSp">
        <pc:chgData name="George Zimmerman" userId="10642a3d-76ac-42b7-9edd-7b31bbec1bf0" providerId="ADAL" clId="{74D5876F-C32B-4DC9-AD61-D77924625B1F}" dt="2021-01-13T14:56:29.982" v="271" actId="20577"/>
        <pc:sldMkLst>
          <pc:docMk/>
          <pc:sldMk cId="174663238" sldId="278"/>
        </pc:sldMkLst>
        <pc:spChg chg="mod">
          <ac:chgData name="George Zimmerman" userId="10642a3d-76ac-42b7-9edd-7b31bbec1bf0" providerId="ADAL" clId="{74D5876F-C32B-4DC9-AD61-D77924625B1F}" dt="2021-01-13T14:56:29.982" v="271" actId="20577"/>
          <ac:spMkLst>
            <pc:docMk/>
            <pc:sldMk cId="174663238" sldId="278"/>
            <ac:spMk id="2" creationId="{5A047DD2-AE5F-49A0-9CD8-9EC6EA677ECF}"/>
          </ac:spMkLst>
        </pc:spChg>
      </pc:sldChg>
      <pc:sldChg chg="del">
        <pc:chgData name="George Zimmerman" userId="10642a3d-76ac-42b7-9edd-7b31bbec1bf0" providerId="ADAL" clId="{74D5876F-C32B-4DC9-AD61-D77924625B1F}" dt="2021-01-13T13:52:10.322" v="0" actId="2696"/>
        <pc:sldMkLst>
          <pc:docMk/>
          <pc:sldMk cId="2759547066" sldId="280"/>
        </pc:sldMkLst>
      </pc:sldChg>
      <pc:sldChg chg="modSp add">
        <pc:chgData name="George Zimmerman" userId="10642a3d-76ac-42b7-9edd-7b31bbec1bf0" providerId="ADAL" clId="{74D5876F-C32B-4DC9-AD61-D77924625B1F}" dt="2021-01-13T13:53:26.125" v="221" actId="20577"/>
        <pc:sldMkLst>
          <pc:docMk/>
          <pc:sldMk cId="3517626574" sldId="282"/>
        </pc:sldMkLst>
        <pc:spChg chg="mod">
          <ac:chgData name="George Zimmerman" userId="10642a3d-76ac-42b7-9edd-7b31bbec1bf0" providerId="ADAL" clId="{74D5876F-C32B-4DC9-AD61-D77924625B1F}" dt="2021-01-13T13:52:27.599" v="3"/>
          <ac:spMkLst>
            <pc:docMk/>
            <pc:sldMk cId="3517626574" sldId="282"/>
            <ac:spMk id="2" creationId="{AD0DFA76-80E0-4028-9589-8BB4F1A304EC}"/>
          </ac:spMkLst>
        </pc:spChg>
        <pc:spChg chg="mod">
          <ac:chgData name="George Zimmerman" userId="10642a3d-76ac-42b7-9edd-7b31bbec1bf0" providerId="ADAL" clId="{74D5876F-C32B-4DC9-AD61-D77924625B1F}" dt="2021-01-13T13:53:26.125" v="221" actId="20577"/>
          <ac:spMkLst>
            <pc:docMk/>
            <pc:sldMk cId="3517626574" sldId="282"/>
            <ac:spMk id="3" creationId="{280A27FF-E631-4FC1-8E32-440C8512F8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78AF3F-4377-4898-B62B-0499C57F53C1}"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6C9C57-A2E6-4C54-B414-C03BF6D5E9B1}" type="slidenum">
              <a:rPr lang="en-US" smtClean="0"/>
              <a:t>‹#›</a:t>
            </a:fld>
            <a:endParaRPr lang="en-US"/>
          </a:p>
        </p:txBody>
      </p:sp>
    </p:spTree>
    <p:extLst>
      <p:ext uri="{BB962C8B-B14F-4D97-AF65-F5344CB8AC3E}">
        <p14:creationId xmlns:p14="http://schemas.microsoft.com/office/powerpoint/2010/main" val="41073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 school students are facing new challenges when it comes to education.  Online classes, limited testing, availability of extracurricular activities are all things that students are dealing with in a COVID 19 school year.  These students have not had the opportunity to meet with school counselors to discuss college search the way they would have in the past. This puts marginal populations and at risk students at a greater disadvantage to the college search than ever before.</a:t>
            </a:r>
          </a:p>
          <a:p>
            <a:endParaRPr lang="en-US" dirty="0"/>
          </a:p>
          <a:p>
            <a:r>
              <a:rPr lang="en-US" dirty="0"/>
              <a:t>Colleges would have traditional been able to go to college fairs and do high school presentations in order to market their school as well as provide third party advice to help these populations.  Those events are no longer an option so we need to find new ways to connect with students to make that happen.</a:t>
            </a:r>
          </a:p>
          <a:p>
            <a:endParaRPr lang="en-US" dirty="0"/>
          </a:p>
          <a:p>
            <a:r>
              <a:rPr lang="en-US" dirty="0"/>
              <a:t>Ann will discuss/or will have discussed our virtual events and how we have addressed this internally and the success we have had in providing good information that students can use no matter where they decide to attend. Other venues like NACAC fairs have not addressed this as well and students are being overwhelmed with options with little to no guidance from outside </a:t>
            </a:r>
            <a:r>
              <a:rPr lang="en-US" dirty="0" err="1"/>
              <a:t>organtizaions</a:t>
            </a:r>
            <a:r>
              <a:rPr lang="en-US" dirty="0"/>
              <a:t> to help them navigate this new experience.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CD1FDB-CE02-974B-9AB1-974DAEB1C6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4143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1833"/>
            <a:ext cx="9144000" cy="238760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1524000" y="3602568"/>
            <a:ext cx="9144000" cy="165523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8D179B85-2BE0-6E4A-B7DE-5D7B9AFCFAE6}"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211445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179B85-2BE0-6E4A-B7DE-5D7B9AFCFAE6}"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212242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6185"/>
            <a:ext cx="2628900" cy="581024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6185"/>
            <a:ext cx="7683500"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179B85-2BE0-6E4A-B7DE-5D7B9AFCFAE6}"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33242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1833"/>
            <a:ext cx="9144000" cy="238760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1524000" y="3602568"/>
            <a:ext cx="9144000" cy="165523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FB377CA9-9527-8A44-8BFB-95874792BD15}"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1967719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77CA9-9527-8A44-8BFB-95874792BD15}"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1112478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267"/>
            <a:ext cx="10515600" cy="2853267"/>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831851" y="4588934"/>
            <a:ext cx="10515600" cy="1500717"/>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377CA9-9527-8A44-8BFB-95874792BD15}"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1194907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6684"/>
            <a:ext cx="515620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6684"/>
            <a:ext cx="515620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377CA9-9527-8A44-8BFB-95874792BD15}"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526486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6185"/>
            <a:ext cx="10515600" cy="1325033"/>
          </a:xfrm>
        </p:spPr>
        <p:txBody>
          <a:bodyPr/>
          <a:lstStyle/>
          <a:p>
            <a:r>
              <a:rPr lang="en-US"/>
              <a:t>Click to edit Master title style</a:t>
            </a:r>
          </a:p>
        </p:txBody>
      </p:sp>
      <p:sp>
        <p:nvSpPr>
          <p:cNvPr id="3" name="Text Placeholder 2"/>
          <p:cNvSpPr>
            <a:spLocks noGrp="1"/>
          </p:cNvSpPr>
          <p:nvPr>
            <p:ph type="body" idx="1"/>
          </p:nvPr>
        </p:nvSpPr>
        <p:spPr>
          <a:xfrm>
            <a:off x="840318" y="1680634"/>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40318" y="2506133"/>
            <a:ext cx="5158316"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0634"/>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0" y="2506133"/>
            <a:ext cx="5183717"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377CA9-9527-8A44-8BFB-95874792BD15}"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70207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377CA9-9527-8A44-8BFB-95874792BD15}"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938278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77CA9-9527-8A44-8BFB-95874792BD15}"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3604771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5183717" y="988485"/>
            <a:ext cx="6172200" cy="48725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FB377CA9-9527-8A44-8BFB-95874792BD15}"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275758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179B85-2BE0-6E4A-B7DE-5D7B9AFCFAE6}"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2533090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4267"/>
            </a:lvl1pPr>
          </a:lstStyle>
          <a:p>
            <a:r>
              <a:rPr lang="en-US"/>
              <a:t>Click to edit Master title style</a:t>
            </a:r>
          </a:p>
        </p:txBody>
      </p:sp>
      <p:sp>
        <p:nvSpPr>
          <p:cNvPr id="3" name="Picture Placeholder 2"/>
          <p:cNvSpPr>
            <a:spLocks noGrp="1"/>
          </p:cNvSpPr>
          <p:nvPr>
            <p:ph type="pic" idx="1"/>
          </p:nvPr>
        </p:nvSpPr>
        <p:spPr>
          <a:xfrm>
            <a:off x="5183717" y="988485"/>
            <a:ext cx="6172200"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FB377CA9-9527-8A44-8BFB-95874792BD15}"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558839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77CA9-9527-8A44-8BFB-95874792BD15}"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1846318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6185"/>
            <a:ext cx="2628900" cy="581024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6185"/>
            <a:ext cx="7683500"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77CA9-9527-8A44-8BFB-95874792BD15}"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7A0A6-9E92-AD4F-BCA5-F497F11A72C7}" type="slidenum">
              <a:rPr lang="en-US" smtClean="0"/>
              <a:t>‹#›</a:t>
            </a:fld>
            <a:endParaRPr lang="en-US"/>
          </a:p>
        </p:txBody>
      </p:sp>
    </p:spTree>
    <p:extLst>
      <p:ext uri="{BB962C8B-B14F-4D97-AF65-F5344CB8AC3E}">
        <p14:creationId xmlns:p14="http://schemas.microsoft.com/office/powerpoint/2010/main" val="308715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267"/>
            <a:ext cx="10515600" cy="2853267"/>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831851" y="4588934"/>
            <a:ext cx="10515600" cy="1500717"/>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179B85-2BE0-6E4A-B7DE-5D7B9AFCFAE6}"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305381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6684"/>
            <a:ext cx="515620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6684"/>
            <a:ext cx="515620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179B85-2BE0-6E4A-B7DE-5D7B9AFCFAE6}"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3493238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6185"/>
            <a:ext cx="10515600" cy="1325033"/>
          </a:xfrm>
        </p:spPr>
        <p:txBody>
          <a:bodyPr/>
          <a:lstStyle/>
          <a:p>
            <a:r>
              <a:rPr lang="en-US"/>
              <a:t>Click to edit Master title style</a:t>
            </a:r>
          </a:p>
        </p:txBody>
      </p:sp>
      <p:sp>
        <p:nvSpPr>
          <p:cNvPr id="3" name="Text Placeholder 2"/>
          <p:cNvSpPr>
            <a:spLocks noGrp="1"/>
          </p:cNvSpPr>
          <p:nvPr>
            <p:ph type="body" idx="1"/>
          </p:nvPr>
        </p:nvSpPr>
        <p:spPr>
          <a:xfrm>
            <a:off x="840318" y="1680634"/>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40318" y="2506133"/>
            <a:ext cx="5158316"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0634"/>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0" y="2506133"/>
            <a:ext cx="5183717" cy="368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179B85-2BE0-6E4A-B7DE-5D7B9AFCFAE6}"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369215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179B85-2BE0-6E4A-B7DE-5D7B9AFCFAE6}"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268716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79B85-2BE0-6E4A-B7DE-5D7B9AFCFAE6}"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319521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5183717" y="988485"/>
            <a:ext cx="6172200" cy="48725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8D179B85-2BE0-6E4A-B7DE-5D7B9AFCFAE6}"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1242177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4267"/>
            </a:lvl1pPr>
          </a:lstStyle>
          <a:p>
            <a:r>
              <a:rPr lang="en-US"/>
              <a:t>Click to edit Master title style</a:t>
            </a:r>
          </a:p>
        </p:txBody>
      </p:sp>
      <p:sp>
        <p:nvSpPr>
          <p:cNvPr id="3" name="Picture Placeholder 2"/>
          <p:cNvSpPr>
            <a:spLocks noGrp="1"/>
          </p:cNvSpPr>
          <p:nvPr>
            <p:ph type="pic" idx="1"/>
          </p:nvPr>
        </p:nvSpPr>
        <p:spPr>
          <a:xfrm>
            <a:off x="5183717" y="988485"/>
            <a:ext cx="6172200"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8D179B85-2BE0-6E4A-B7DE-5D7B9AFCFAE6}"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AE68C-C474-4840-B011-8DC6619626BE}" type="slidenum">
              <a:rPr lang="en-US" smtClean="0"/>
              <a:t>‹#›</a:t>
            </a:fld>
            <a:endParaRPr lang="en-US"/>
          </a:p>
        </p:txBody>
      </p:sp>
    </p:spTree>
    <p:extLst>
      <p:ext uri="{BB962C8B-B14F-4D97-AF65-F5344CB8AC3E}">
        <p14:creationId xmlns:p14="http://schemas.microsoft.com/office/powerpoint/2010/main" val="2588026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6684"/>
            <a:ext cx="10515600"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8D179B85-2BE0-6E4A-B7DE-5D7B9AFCFAE6}" type="datetimeFigureOut">
              <a:rPr lang="en-US" smtClean="0"/>
              <a:t>1/13/2021</a:t>
            </a:fld>
            <a:endParaRPr lang="en-US"/>
          </a:p>
        </p:txBody>
      </p:sp>
      <p:sp>
        <p:nvSpPr>
          <p:cNvPr id="5" name="Footer Placeholder 4"/>
          <p:cNvSpPr>
            <a:spLocks noGrp="1"/>
          </p:cNvSpPr>
          <p:nvPr>
            <p:ph type="ftr" sz="quarter" idx="3"/>
          </p:nvPr>
        </p:nvSpPr>
        <p:spPr>
          <a:xfrm>
            <a:off x="4038600" y="6356351"/>
            <a:ext cx="4114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C8AE68C-C474-4840-B011-8DC6619626BE}"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988750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6684"/>
            <a:ext cx="10515600"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FB377CA9-9527-8A44-8BFB-95874792BD15}" type="datetimeFigureOut">
              <a:rPr lang="en-US" smtClean="0"/>
              <a:t>1/13/2021</a:t>
            </a:fld>
            <a:endParaRPr lang="en-US"/>
          </a:p>
        </p:txBody>
      </p:sp>
      <p:sp>
        <p:nvSpPr>
          <p:cNvPr id="5" name="Footer Placeholder 4"/>
          <p:cNvSpPr>
            <a:spLocks noGrp="1"/>
          </p:cNvSpPr>
          <p:nvPr>
            <p:ph type="ftr" sz="quarter" idx="3"/>
          </p:nvPr>
        </p:nvSpPr>
        <p:spPr>
          <a:xfrm>
            <a:off x="4038600" y="6356351"/>
            <a:ext cx="4114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4107A0A6-9E92-AD4F-BCA5-F497F11A72C7}"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187614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98595A-1ED6-4D57-A128-4B354C324E05}"/>
              </a:ext>
            </a:extLst>
          </p:cNvPr>
          <p:cNvSpPr>
            <a:spLocks noGrp="1"/>
          </p:cNvSpPr>
          <p:nvPr>
            <p:ph type="title"/>
          </p:nvPr>
        </p:nvSpPr>
        <p:spPr/>
        <p:txBody>
          <a:bodyPr>
            <a:normAutofit fontScale="90000"/>
          </a:bodyPr>
          <a:lstStyle/>
          <a:p>
            <a:pPr algn="ctr"/>
            <a:r>
              <a:rPr lang="en-US" b="1" dirty="0">
                <a:solidFill>
                  <a:schemeClr val="bg1"/>
                </a:solidFill>
              </a:rPr>
              <a:t>Undergraduate Enrollment and Recruiting</a:t>
            </a:r>
          </a:p>
        </p:txBody>
      </p:sp>
      <p:sp>
        <p:nvSpPr>
          <p:cNvPr id="5" name="Text Placeholder 4">
            <a:extLst>
              <a:ext uri="{FF2B5EF4-FFF2-40B4-BE49-F238E27FC236}">
                <a16:creationId xmlns:a16="http://schemas.microsoft.com/office/drawing/2014/main" id="{15815B80-53FC-4EA5-9EAB-C9410C4E09E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5494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2EF63-3C42-4F51-82DE-6E88E8AED4CE}"/>
              </a:ext>
            </a:extLst>
          </p:cNvPr>
          <p:cNvSpPr>
            <a:spLocks noGrp="1"/>
          </p:cNvSpPr>
          <p:nvPr>
            <p:ph type="title"/>
          </p:nvPr>
        </p:nvSpPr>
        <p:spPr/>
        <p:txBody>
          <a:bodyPr/>
          <a:lstStyle/>
          <a:p>
            <a:r>
              <a:rPr lang="en-US" b="1" dirty="0">
                <a:solidFill>
                  <a:srgbClr val="002855"/>
                </a:solidFill>
              </a:rPr>
              <a:t>Enrollment Landscape</a:t>
            </a:r>
          </a:p>
        </p:txBody>
      </p:sp>
      <p:sp>
        <p:nvSpPr>
          <p:cNvPr id="3" name="Content Placeholder 2">
            <a:extLst>
              <a:ext uri="{FF2B5EF4-FFF2-40B4-BE49-F238E27FC236}">
                <a16:creationId xmlns:a16="http://schemas.microsoft.com/office/drawing/2014/main" id="{AA0125A6-36B1-470D-A622-DCE81E92628A}"/>
              </a:ext>
            </a:extLst>
          </p:cNvPr>
          <p:cNvSpPr>
            <a:spLocks noGrp="1"/>
          </p:cNvSpPr>
          <p:nvPr>
            <p:ph idx="1"/>
          </p:nvPr>
        </p:nvSpPr>
        <p:spPr/>
        <p:txBody>
          <a:bodyPr>
            <a:normAutofit lnSpcReduction="10000"/>
          </a:bodyPr>
          <a:lstStyle/>
          <a:p>
            <a:r>
              <a:rPr lang="en-US" dirty="0"/>
              <a:t>High school students continue to have challenges with taking SAT and ACT tests</a:t>
            </a:r>
          </a:p>
          <a:p>
            <a:r>
              <a:rPr lang="en-US" dirty="0"/>
              <a:t>Virtual and hybrid learning environments have provided new challenges with resources and time management</a:t>
            </a:r>
          </a:p>
          <a:p>
            <a:r>
              <a:rPr lang="en-US" dirty="0"/>
              <a:t>With a focus on navigating the high school environment college applications are trending down across the nation</a:t>
            </a:r>
          </a:p>
        </p:txBody>
      </p:sp>
    </p:spTree>
    <p:extLst>
      <p:ext uri="{BB962C8B-B14F-4D97-AF65-F5344CB8AC3E}">
        <p14:creationId xmlns:p14="http://schemas.microsoft.com/office/powerpoint/2010/main" val="288610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CD4A9-8450-488A-B647-ABED1283B7C2}"/>
              </a:ext>
            </a:extLst>
          </p:cNvPr>
          <p:cNvSpPr>
            <a:spLocks noGrp="1"/>
          </p:cNvSpPr>
          <p:nvPr>
            <p:ph type="title"/>
          </p:nvPr>
        </p:nvSpPr>
        <p:spPr/>
        <p:txBody>
          <a:bodyPr/>
          <a:lstStyle/>
          <a:p>
            <a:r>
              <a:rPr lang="en-US" b="1" dirty="0">
                <a:solidFill>
                  <a:srgbClr val="002855"/>
                </a:solidFill>
              </a:rPr>
              <a:t>Enrollment Landscape</a:t>
            </a:r>
            <a:endParaRPr lang="en-US" dirty="0"/>
          </a:p>
        </p:txBody>
      </p:sp>
      <p:sp>
        <p:nvSpPr>
          <p:cNvPr id="3" name="Content Placeholder 2">
            <a:extLst>
              <a:ext uri="{FF2B5EF4-FFF2-40B4-BE49-F238E27FC236}">
                <a16:creationId xmlns:a16="http://schemas.microsoft.com/office/drawing/2014/main" id="{A8BDC4EC-78B6-456E-841A-E668FABA27C9}"/>
              </a:ext>
            </a:extLst>
          </p:cNvPr>
          <p:cNvSpPr>
            <a:spLocks noGrp="1"/>
          </p:cNvSpPr>
          <p:nvPr>
            <p:ph idx="1"/>
          </p:nvPr>
        </p:nvSpPr>
        <p:spPr/>
        <p:txBody>
          <a:bodyPr>
            <a:normAutofit lnSpcReduction="10000"/>
          </a:bodyPr>
          <a:lstStyle/>
          <a:p>
            <a:r>
              <a:rPr lang="en-US" dirty="0"/>
              <a:t>FAFSA filing rates continue to remain lower than previous years nationwide</a:t>
            </a:r>
          </a:p>
          <a:p>
            <a:pPr lvl="1"/>
            <a:r>
              <a:rPr lang="en-US" dirty="0"/>
              <a:t>WV filing rates are running behind national rates</a:t>
            </a:r>
          </a:p>
          <a:p>
            <a:r>
              <a:rPr lang="en-US" dirty="0"/>
              <a:t>PROMISE Scholarship and </a:t>
            </a:r>
            <a:r>
              <a:rPr lang="en-US" dirty="0" err="1"/>
              <a:t>WVInvest</a:t>
            </a:r>
            <a:r>
              <a:rPr lang="en-US" dirty="0"/>
              <a:t> require students to file a FAFSA</a:t>
            </a:r>
          </a:p>
          <a:p>
            <a:r>
              <a:rPr lang="en-US" dirty="0"/>
              <a:t>WVU Extension, HEPC, and the UR/EM are exploring ways to reach into the community to demonstrate the importance of applying to college</a:t>
            </a:r>
          </a:p>
        </p:txBody>
      </p:sp>
    </p:spTree>
    <p:extLst>
      <p:ext uri="{BB962C8B-B14F-4D97-AF65-F5344CB8AC3E}">
        <p14:creationId xmlns:p14="http://schemas.microsoft.com/office/powerpoint/2010/main" val="275963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B803B-548B-497A-91A3-704FEFFAE59C}"/>
              </a:ext>
            </a:extLst>
          </p:cNvPr>
          <p:cNvSpPr>
            <a:spLocks noGrp="1"/>
          </p:cNvSpPr>
          <p:nvPr>
            <p:ph type="title"/>
          </p:nvPr>
        </p:nvSpPr>
        <p:spPr/>
        <p:txBody>
          <a:bodyPr/>
          <a:lstStyle/>
          <a:p>
            <a:r>
              <a:rPr lang="en-US" b="1" dirty="0">
                <a:solidFill>
                  <a:srgbClr val="002855"/>
                </a:solidFill>
              </a:rPr>
              <a:t>Enrollment Review</a:t>
            </a:r>
            <a:endParaRPr lang="en-US" dirty="0"/>
          </a:p>
        </p:txBody>
      </p:sp>
      <p:sp>
        <p:nvSpPr>
          <p:cNvPr id="3" name="Content Placeholder 2">
            <a:extLst>
              <a:ext uri="{FF2B5EF4-FFF2-40B4-BE49-F238E27FC236}">
                <a16:creationId xmlns:a16="http://schemas.microsoft.com/office/drawing/2014/main" id="{BDA8494E-0868-4CAD-80FF-79148AE3D373}"/>
              </a:ext>
            </a:extLst>
          </p:cNvPr>
          <p:cNvSpPr>
            <a:spLocks noGrp="1"/>
          </p:cNvSpPr>
          <p:nvPr>
            <p:ph idx="1"/>
          </p:nvPr>
        </p:nvSpPr>
        <p:spPr/>
        <p:txBody>
          <a:bodyPr>
            <a:normAutofit/>
          </a:bodyPr>
          <a:lstStyle/>
          <a:p>
            <a:r>
              <a:rPr lang="en-US" dirty="0"/>
              <a:t>Instate applications continue to be the main area of concern</a:t>
            </a:r>
          </a:p>
          <a:p>
            <a:r>
              <a:rPr lang="en-US" dirty="0"/>
              <a:t>Applications from target schools where the university has higher yield have been recovering more quickly</a:t>
            </a:r>
          </a:p>
          <a:p>
            <a:r>
              <a:rPr lang="en-US" dirty="0"/>
              <a:t>Nonresident applications are coming closer inline with last year</a:t>
            </a:r>
          </a:p>
          <a:p>
            <a:endParaRPr lang="en-US" dirty="0"/>
          </a:p>
        </p:txBody>
      </p:sp>
    </p:spTree>
    <p:extLst>
      <p:ext uri="{BB962C8B-B14F-4D97-AF65-F5344CB8AC3E}">
        <p14:creationId xmlns:p14="http://schemas.microsoft.com/office/powerpoint/2010/main" val="77624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47DD2-AE5F-49A0-9CD8-9EC6EA677ECF}"/>
              </a:ext>
            </a:extLst>
          </p:cNvPr>
          <p:cNvSpPr>
            <a:spLocks noGrp="1"/>
          </p:cNvSpPr>
          <p:nvPr>
            <p:ph type="title"/>
          </p:nvPr>
        </p:nvSpPr>
        <p:spPr/>
        <p:txBody>
          <a:bodyPr/>
          <a:lstStyle/>
          <a:p>
            <a:r>
              <a:rPr lang="en-US" b="1" dirty="0">
                <a:solidFill>
                  <a:srgbClr val="002855"/>
                </a:solidFill>
              </a:rPr>
              <a:t>Current Outreach to Students</a:t>
            </a:r>
            <a:endParaRPr lang="en-US" dirty="0"/>
          </a:p>
        </p:txBody>
      </p:sp>
      <p:sp>
        <p:nvSpPr>
          <p:cNvPr id="3" name="Content Placeholder 2">
            <a:extLst>
              <a:ext uri="{FF2B5EF4-FFF2-40B4-BE49-F238E27FC236}">
                <a16:creationId xmlns:a16="http://schemas.microsoft.com/office/drawing/2014/main" id="{64047926-A8A3-47B4-BDCB-80FCA6BB627D}"/>
              </a:ext>
            </a:extLst>
          </p:cNvPr>
          <p:cNvSpPr>
            <a:spLocks noGrp="1"/>
          </p:cNvSpPr>
          <p:nvPr>
            <p:ph idx="1"/>
          </p:nvPr>
        </p:nvSpPr>
        <p:spPr/>
        <p:txBody>
          <a:bodyPr>
            <a:normAutofit fontScale="92500" lnSpcReduction="20000"/>
          </a:bodyPr>
          <a:lstStyle/>
          <a:p>
            <a:r>
              <a:rPr lang="en-US" dirty="0"/>
              <a:t>Added messaging for application generation post January</a:t>
            </a:r>
          </a:p>
          <a:p>
            <a:r>
              <a:rPr lang="en-US" dirty="0"/>
              <a:t>Increased digital advertising and social media outreach</a:t>
            </a:r>
          </a:p>
          <a:p>
            <a:r>
              <a:rPr lang="en-US" dirty="0"/>
              <a:t>Regional recruiters are actively scheduling appointments with prospective students</a:t>
            </a:r>
          </a:p>
          <a:p>
            <a:r>
              <a:rPr lang="en-US" dirty="0"/>
              <a:t>Student Communication Center will reopen at the beginning of the semester. Last semester they attempted 32,443 calls and completed 8,924 to prospective students</a:t>
            </a:r>
          </a:p>
        </p:txBody>
      </p:sp>
    </p:spTree>
    <p:extLst>
      <p:ext uri="{BB962C8B-B14F-4D97-AF65-F5344CB8AC3E}">
        <p14:creationId xmlns:p14="http://schemas.microsoft.com/office/powerpoint/2010/main" val="174663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DFA76-80E0-4028-9589-8BB4F1A304EC}"/>
              </a:ext>
            </a:extLst>
          </p:cNvPr>
          <p:cNvSpPr>
            <a:spLocks noGrp="1"/>
          </p:cNvSpPr>
          <p:nvPr>
            <p:ph type="title"/>
          </p:nvPr>
        </p:nvSpPr>
        <p:spPr/>
        <p:txBody>
          <a:bodyPr/>
          <a:lstStyle/>
          <a:p>
            <a:r>
              <a:rPr lang="en-US" b="1" dirty="0">
                <a:solidFill>
                  <a:srgbClr val="002855"/>
                </a:solidFill>
              </a:rPr>
              <a:t>Current Outreach to Students</a:t>
            </a:r>
            <a:endParaRPr lang="en-US" dirty="0"/>
          </a:p>
        </p:txBody>
      </p:sp>
      <p:sp>
        <p:nvSpPr>
          <p:cNvPr id="3" name="Content Placeholder 2">
            <a:extLst>
              <a:ext uri="{FF2B5EF4-FFF2-40B4-BE49-F238E27FC236}">
                <a16:creationId xmlns:a16="http://schemas.microsoft.com/office/drawing/2014/main" id="{280A27FF-E631-4FC1-8E32-440C8512F8C4}"/>
              </a:ext>
            </a:extLst>
          </p:cNvPr>
          <p:cNvSpPr>
            <a:spLocks noGrp="1"/>
          </p:cNvSpPr>
          <p:nvPr>
            <p:ph idx="1"/>
          </p:nvPr>
        </p:nvSpPr>
        <p:spPr/>
        <p:txBody>
          <a:bodyPr/>
          <a:lstStyle/>
          <a:p>
            <a:r>
              <a:rPr lang="en-US" dirty="0"/>
              <a:t>Continuing with virtual events for the spring</a:t>
            </a:r>
          </a:p>
          <a:p>
            <a:r>
              <a:rPr lang="en-US" dirty="0"/>
              <a:t>Next events include Honors specific programs that replaced our Distinguished Scholars on campus programming</a:t>
            </a:r>
          </a:p>
          <a:p>
            <a:r>
              <a:rPr lang="en-US" dirty="0"/>
              <a:t>AUA and Open House programs will continue for the spring</a:t>
            </a:r>
          </a:p>
        </p:txBody>
      </p:sp>
    </p:spTree>
    <p:extLst>
      <p:ext uri="{BB962C8B-B14F-4D97-AF65-F5344CB8AC3E}">
        <p14:creationId xmlns:p14="http://schemas.microsoft.com/office/powerpoint/2010/main" val="3517626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4C4F0-213C-4DD2-A666-7D7DDEE7A6FC}"/>
              </a:ext>
            </a:extLst>
          </p:cNvPr>
          <p:cNvSpPr>
            <a:spLocks noGrp="1"/>
          </p:cNvSpPr>
          <p:nvPr>
            <p:ph type="ctrTitle"/>
          </p:nvPr>
        </p:nvSpPr>
        <p:spPr/>
        <p:txBody>
          <a:bodyPr/>
          <a:lstStyle/>
          <a:p>
            <a:r>
              <a:rPr lang="en-US" b="1" dirty="0">
                <a:solidFill>
                  <a:srgbClr val="002060"/>
                </a:solidFill>
              </a:rPr>
              <a:t>Questions?</a:t>
            </a:r>
          </a:p>
        </p:txBody>
      </p:sp>
      <p:sp>
        <p:nvSpPr>
          <p:cNvPr id="3" name="Subtitle 2">
            <a:extLst>
              <a:ext uri="{FF2B5EF4-FFF2-40B4-BE49-F238E27FC236}">
                <a16:creationId xmlns:a16="http://schemas.microsoft.com/office/drawing/2014/main" id="{194BC9EB-F557-4436-8279-B9A331A11AD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280050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D5A8C00B38864E9D78CFEF12637896" ma:contentTypeVersion="11" ma:contentTypeDescription="Create a new document." ma:contentTypeScope="" ma:versionID="4a8eca23fb64c01afe3b29df139c5fcf">
  <xsd:schema xmlns:xsd="http://www.w3.org/2001/XMLSchema" xmlns:xs="http://www.w3.org/2001/XMLSchema" xmlns:p="http://schemas.microsoft.com/office/2006/metadata/properties" xmlns:ns3="b6cf5444-80d1-4b91-9442-d6892f838786" xmlns:ns4="40aefcf6-ffec-4496-9441-851f0dcecd19" targetNamespace="http://schemas.microsoft.com/office/2006/metadata/properties" ma:root="true" ma:fieldsID="eec2294a4c5989421c0eef6fda873b22" ns3:_="" ns4:_="">
    <xsd:import namespace="b6cf5444-80d1-4b91-9442-d6892f838786"/>
    <xsd:import namespace="40aefcf6-ffec-4496-9441-851f0dcecd1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cf5444-80d1-4b91-9442-d6892f83878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aefcf6-ffec-4496-9441-851f0dcecd1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60F2F5-C2AF-4155-9177-A51DED0778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cf5444-80d1-4b91-9442-d6892f838786"/>
    <ds:schemaRef ds:uri="40aefcf6-ffec-4496-9441-851f0dcecd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4354BD-82F8-4005-99D3-2CD6996CC575}">
  <ds:schemaRefs>
    <ds:schemaRef ds:uri="http://schemas.microsoft.com/sharepoint/v3/contenttype/forms"/>
  </ds:schemaRefs>
</ds:datastoreItem>
</file>

<file path=customXml/itemProps3.xml><?xml version="1.0" encoding="utf-8"?>
<ds:datastoreItem xmlns:ds="http://schemas.openxmlformats.org/officeDocument/2006/customXml" ds:itemID="{F253C0EB-40B0-4622-A014-B7693AEB0278}">
  <ds:schemaRefs>
    <ds:schemaRef ds:uri="40aefcf6-ffec-4496-9441-851f0dcecd1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6cf5444-80d1-4b91-9442-d6892f83878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80</TotalTime>
  <Words>446</Words>
  <Application>Microsoft Office PowerPoint</Application>
  <PresentationFormat>Widescreen</PresentationFormat>
  <Paragraphs>30</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Custom Design</vt:lpstr>
      <vt:lpstr>3_Custom Design</vt:lpstr>
      <vt:lpstr>Undergraduate Enrollment and Recruiting</vt:lpstr>
      <vt:lpstr>Enrollment Landscape</vt:lpstr>
      <vt:lpstr>Enrollment Landscape</vt:lpstr>
      <vt:lpstr>Enrollment Review</vt:lpstr>
      <vt:lpstr>Current Outreach to Students</vt:lpstr>
      <vt:lpstr>Current Outreach to Students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Undergraduate Enrollment and Recruiting</dc:title>
  <dc:creator>George Zimmerman</dc:creator>
  <cp:lastModifiedBy>George Zimmerman</cp:lastModifiedBy>
  <cp:revision>2</cp:revision>
  <dcterms:created xsi:type="dcterms:W3CDTF">2021-01-13T13:36:27Z</dcterms:created>
  <dcterms:modified xsi:type="dcterms:W3CDTF">2021-01-13T14:56:37Z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0x010100CFD5A8C00B38864E9D78CFEF12637896</vt:lpwstr>
  </property>
</Properties>
</file>