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8" r:id="rId1"/>
    <p:sldMasterId id="2147483840" r:id="rId2"/>
    <p:sldMasterId id="2147483852" r:id="rId3"/>
    <p:sldMasterId id="2147483816" r:id="rId4"/>
    <p:sldMasterId id="2147483792" r:id="rId5"/>
    <p:sldMasterId id="2147483804" r:id="rId6"/>
  </p:sldMasterIdLst>
  <p:notesMasterIdLst>
    <p:notesMasterId r:id="rId25"/>
  </p:notesMasterIdLst>
  <p:sldIdLst>
    <p:sldId id="257" r:id="rId7"/>
    <p:sldId id="453" r:id="rId8"/>
    <p:sldId id="436" r:id="rId9"/>
    <p:sldId id="448" r:id="rId10"/>
    <p:sldId id="467" r:id="rId11"/>
    <p:sldId id="455" r:id="rId12"/>
    <p:sldId id="456" r:id="rId13"/>
    <p:sldId id="465" r:id="rId14"/>
    <p:sldId id="466" r:id="rId15"/>
    <p:sldId id="457" r:id="rId16"/>
    <p:sldId id="458" r:id="rId17"/>
    <p:sldId id="459" r:id="rId18"/>
    <p:sldId id="460" r:id="rId19"/>
    <p:sldId id="461" r:id="rId20"/>
    <p:sldId id="462" r:id="rId21"/>
    <p:sldId id="463" r:id="rId22"/>
    <p:sldId id="464" r:id="rId23"/>
    <p:sldId id="381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2855"/>
    <a:srgbClr val="F0B31C"/>
    <a:srgbClr val="968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36" autoAdjust="0"/>
    <p:restoredTop sz="94673" autoAdjust="0"/>
  </p:normalViewPr>
  <p:slideViewPr>
    <p:cSldViewPr snapToObjects="1">
      <p:cViewPr varScale="1">
        <p:scale>
          <a:sx n="143" d="100"/>
          <a:sy n="143" d="100"/>
        </p:scale>
        <p:origin x="328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737E2-46FD-3742-BC67-55F5354BD562}" type="datetimeFigureOut">
              <a:rPr lang="en-US" smtClean="0"/>
              <a:t>2/6/19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D1FDB-CE02-974B-9AB1-974DAEB1C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2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D1FDB-CE02-974B-9AB1-974DAEB1C6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6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D1FDB-CE02-974B-9AB1-974DAEB1C6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20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kind of sledding I like to watch…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D1FDB-CE02-974B-9AB1-974DAEB1C6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63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this.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D1FDB-CE02-974B-9AB1-974DAEB1C6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89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D1FDB-CE02-974B-9AB1-974DAEB1C6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53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D1FDB-CE02-974B-9AB1-974DAEB1C60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23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45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48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34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84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2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55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42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2/6/19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32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2/6/19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54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2/6/19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02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39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0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91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049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5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617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602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735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2/6/19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23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2/6/19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1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2/6/19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46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705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08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27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398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65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25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733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47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56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2/6/19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84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2/6/19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67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780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2/6/19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03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930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42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701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42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07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12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141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800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2/6/19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13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2/6/19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53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2/6/19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08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2/6/19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743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946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135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684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952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759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467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152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35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2/6/19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167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2/6/19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799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2/6/19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12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2/6/19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23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31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826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999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3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2/6/19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95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2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1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55CA2-2353-1947-B0FF-946C82441B87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7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97EA2-E7AE-F84D-BFF6-8063478EE14B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5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09EAD-C038-024B-B91F-CE14DFDAF5B0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5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79B85-2BE0-6E4A-B7DE-5D7B9AFCFAE6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1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77CA9-9527-8A44-8BFB-95874792BD15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8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7E0E3-2968-B14E-8902-64BA2B69C965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4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2300" y="209550"/>
            <a:ext cx="7886700" cy="99377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587289" y="706437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Key Communicators Meeting / 02.06.19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622300" y="1428750"/>
            <a:ext cx="8267700" cy="2895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00"/>
              </a:spcAft>
            </a:pPr>
            <a:r>
              <a:rPr lang="en-US" sz="2400" dirty="0">
                <a:solidFill>
                  <a:schemeClr val="bg1"/>
                </a:solidFill>
              </a:rPr>
              <a:t>General Updates / Sharon </a:t>
            </a:r>
          </a:p>
          <a:p>
            <a:pPr>
              <a:lnSpc>
                <a:spcPct val="100000"/>
              </a:lnSpc>
              <a:spcAft>
                <a:spcPts val="100"/>
              </a:spcAft>
            </a:pPr>
            <a:r>
              <a:rPr lang="en-US" sz="2400" dirty="0">
                <a:solidFill>
                  <a:schemeClr val="bg1"/>
                </a:solidFill>
              </a:rPr>
              <a:t>Day of Giving Review / Garrett Cullen</a:t>
            </a:r>
          </a:p>
          <a:p>
            <a:pPr>
              <a:lnSpc>
                <a:spcPct val="100000"/>
              </a:lnSpc>
              <a:spcAft>
                <a:spcPts val="100"/>
              </a:spcAft>
            </a:pPr>
            <a:r>
              <a:rPr lang="en-US" sz="2400" dirty="0">
                <a:solidFill>
                  <a:schemeClr val="bg1"/>
                </a:solidFill>
              </a:rPr>
              <a:t>WVU Research Week / Ann </a:t>
            </a:r>
            <a:r>
              <a:rPr lang="en-US" sz="2400" dirty="0" err="1">
                <a:solidFill>
                  <a:schemeClr val="bg1"/>
                </a:solidFill>
              </a:rPr>
              <a:t>Claycomb</a:t>
            </a:r>
            <a:r>
              <a:rPr lang="en-US" sz="2400" dirty="0">
                <a:solidFill>
                  <a:schemeClr val="bg1"/>
                </a:solidFill>
              </a:rPr>
              <a:t> &amp; Melanie Page</a:t>
            </a:r>
          </a:p>
          <a:p>
            <a:pPr>
              <a:lnSpc>
                <a:spcPct val="100000"/>
              </a:lnSpc>
              <a:spcAft>
                <a:spcPts val="100"/>
              </a:spcAft>
            </a:pPr>
            <a:r>
              <a:rPr lang="en-US" sz="2400" dirty="0">
                <a:solidFill>
                  <a:schemeClr val="bg1"/>
                </a:solidFill>
              </a:rPr>
              <a:t>WV Forward Website / Katie Farmer</a:t>
            </a:r>
          </a:p>
          <a:p>
            <a:pPr>
              <a:lnSpc>
                <a:spcPct val="100000"/>
              </a:lnSpc>
              <a:spcAft>
                <a:spcPts val="100"/>
              </a:spcAft>
            </a:pPr>
            <a:r>
              <a:rPr lang="en-US" sz="2400" dirty="0">
                <a:solidFill>
                  <a:schemeClr val="bg1"/>
                </a:solidFill>
              </a:rPr>
              <a:t>Career Messaging / Patrick Gregg</a:t>
            </a:r>
          </a:p>
          <a:p>
            <a:pPr>
              <a:lnSpc>
                <a:spcPct val="100000"/>
              </a:lnSpc>
              <a:spcAft>
                <a:spcPts val="100"/>
              </a:spcAft>
            </a:pPr>
            <a:r>
              <a:rPr lang="en-US" sz="2400" dirty="0">
                <a:solidFill>
                  <a:schemeClr val="bg1"/>
                </a:solidFill>
              </a:rPr>
              <a:t>Rounds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6480" y="12237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002855"/>
                </a:solidFill>
                <a:latin typeface="Helvetica Light" panose="020B0403020202020204" pitchFamily="34" charset="0"/>
                <a:ea typeface="Arial" charset="0"/>
                <a:cs typeface="Calibri"/>
              </a:rPr>
              <a:t>Legislative update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F5D02B-6A01-D94B-8588-05B247867529}"/>
              </a:ext>
            </a:extLst>
          </p:cNvPr>
          <p:cNvSpPr txBox="1">
            <a:spLocks/>
          </p:cNvSpPr>
          <p:nvPr/>
        </p:nvSpPr>
        <p:spPr>
          <a:xfrm>
            <a:off x="190500" y="971550"/>
            <a:ext cx="8610600" cy="12001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Legislative team continues to monitor the Campus Carry bill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Also monitoring the K-12 legislation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Under the Dome out today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Reminder: alert Travis Mollohan if anyone is headed to the Capitol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panose="020B0604020202020204" pitchFamily="34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218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6480" y="12237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002855"/>
                </a:solidFill>
                <a:latin typeface="Helvetica Light" panose="020B0403020202020204" pitchFamily="34" charset="0"/>
                <a:ea typeface="Arial" charset="0"/>
                <a:cs typeface="Calibri"/>
              </a:rPr>
              <a:t>Boy Scouts of America partnership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F5D02B-6A01-D94B-8588-05B247867529}"/>
              </a:ext>
            </a:extLst>
          </p:cNvPr>
          <p:cNvSpPr txBox="1">
            <a:spLocks/>
          </p:cNvSpPr>
          <p:nvPr/>
        </p:nvSpPr>
        <p:spPr>
          <a:xfrm>
            <a:off x="190500" y="971550"/>
            <a:ext cx="8610600" cy="12001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World Jamboree – held at the Bechtel Summit beginning July 22 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	• WVU will be there with Science behind the Sports, medical 	volunteers and leading teams throughout the week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	• Recruitment and marketing opportunity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Science Adventure School – Summer 2019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	• Hosting more than 500 middle school students in a 4-week span 	at the Summit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	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043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6480" y="12237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002855"/>
                </a:solidFill>
                <a:latin typeface="Helvetica Light" panose="020B0403020202020204" pitchFamily="34" charset="0"/>
                <a:ea typeface="Arial" charset="0"/>
                <a:cs typeface="Calibri"/>
              </a:rPr>
              <a:t>Boy Scouts of America partnership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F5D02B-6A01-D94B-8588-05B247867529}"/>
              </a:ext>
            </a:extLst>
          </p:cNvPr>
          <p:cNvSpPr txBox="1">
            <a:spLocks/>
          </p:cNvSpPr>
          <p:nvPr/>
        </p:nvSpPr>
        <p:spPr>
          <a:xfrm>
            <a:off x="190500" y="971550"/>
            <a:ext cx="8610600" cy="12001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Degree Programs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	• Organizational Leadership – Business &amp; Economics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	• Adventure Recreation Management – WVU Beckley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	• Will be co-branding with the BSA to market to and recruit 	students interested in those programs, as well as other programs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	• Visiting 25 councils that align with our core markets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	• Creating a mar/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comm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 plan, recruitment plan to support effort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	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551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6480" y="12237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002855"/>
                </a:solidFill>
                <a:latin typeface="Helvetica Light" panose="020B0403020202020204" pitchFamily="34" charset="0"/>
                <a:ea typeface="Arial" charset="0"/>
                <a:cs typeface="Calibri"/>
              </a:rPr>
              <a:t>Recruitment stats </a:t>
            </a:r>
            <a:r>
              <a:rPr lang="en-US" sz="1600" dirty="0">
                <a:solidFill>
                  <a:srgbClr val="002855"/>
                </a:solidFill>
                <a:latin typeface="Helvetica Light" panose="020B0403020202020204" pitchFamily="34" charset="0"/>
                <a:ea typeface="Arial" charset="0"/>
                <a:cs typeface="Calibri"/>
              </a:rPr>
              <a:t>(as of Jan. 31)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F5D02B-6A01-D94B-8588-05B247867529}"/>
              </a:ext>
            </a:extLst>
          </p:cNvPr>
          <p:cNvSpPr txBox="1">
            <a:spLocks/>
          </p:cNvSpPr>
          <p:nvPr/>
        </p:nvSpPr>
        <p:spPr>
          <a:xfrm>
            <a:off x="190500" y="971550"/>
            <a:ext cx="8610600" cy="12001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Applications 		-3.1%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Admits 		+1.8%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Deposits		+18.4%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Housing deposits 	+36%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Melt			-14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Academic profile	AI 1, 2 &amp; 3 up by 213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73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6480" y="12237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002855"/>
                </a:solidFill>
                <a:latin typeface="Helvetica Light" panose="020B0403020202020204" pitchFamily="34" charset="0"/>
                <a:ea typeface="Arial" charset="0"/>
                <a:cs typeface="Calibri"/>
              </a:rPr>
              <a:t>Spring Yield plans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F5D02B-6A01-D94B-8588-05B247867529}"/>
              </a:ext>
            </a:extLst>
          </p:cNvPr>
          <p:cNvSpPr txBox="1">
            <a:spLocks/>
          </p:cNvSpPr>
          <p:nvPr/>
        </p:nvSpPr>
        <p:spPr>
          <a:xfrm>
            <a:off x="190500" y="971550"/>
            <a:ext cx="8610600" cy="12001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Ask Us Anything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	• Events happening this week in NY and NJ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	• In three days, meeting with nearly 100 students and their families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	• On Thursday, hosting Camp WVU for guidance counselors in NJ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	• Additional AUA day in Columbus in March</a:t>
            </a:r>
          </a:p>
          <a:p>
            <a:pPr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Decide WVU Days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	• Saturday, March 23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	• Saturday, April 13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380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6480" y="12237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002855"/>
                </a:solidFill>
                <a:latin typeface="Helvetica Light" panose="020B0403020202020204" pitchFamily="34" charset="0"/>
                <a:ea typeface="Arial" charset="0"/>
                <a:cs typeface="Calibri"/>
              </a:rPr>
              <a:t>Spring Yield plans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F5D02B-6A01-D94B-8588-05B247867529}"/>
              </a:ext>
            </a:extLst>
          </p:cNvPr>
          <p:cNvSpPr txBox="1">
            <a:spLocks/>
          </p:cNvSpPr>
          <p:nvPr/>
        </p:nvSpPr>
        <p:spPr>
          <a:xfrm>
            <a:off x="190500" y="971550"/>
            <a:ext cx="8610600" cy="12001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Additional efforts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	• Student Call Center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	• Distinguished Scholars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	• Recognizing incoming freshmen (grad cards, birthday cards)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	• College/School outreach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	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60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6480" y="12237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002855"/>
                </a:solidFill>
                <a:latin typeface="Helvetica Light" panose="020B0403020202020204" pitchFamily="34" charset="0"/>
                <a:ea typeface="Arial" charset="0"/>
                <a:cs typeface="Calibri"/>
              </a:rPr>
              <a:t>ACM messaging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F5D02B-6A01-D94B-8588-05B247867529}"/>
              </a:ext>
            </a:extLst>
          </p:cNvPr>
          <p:cNvSpPr txBox="1">
            <a:spLocks/>
          </p:cNvSpPr>
          <p:nvPr/>
        </p:nvSpPr>
        <p:spPr>
          <a:xfrm>
            <a:off x="190500" y="971550"/>
            <a:ext cx="8610600" cy="12001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ACM will no longer be offered beginning with the Summer 2020 class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Only 2% of our student population participate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Current students will not be affected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Ohio Reciprocity will not be affected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Discontinuing will allow students greater opportunities both academically and financially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Talking Points and FAQs have been distributed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344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6480" y="12237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002855"/>
                </a:solidFill>
                <a:latin typeface="Helvetica Light" panose="020B0403020202020204" pitchFamily="34" charset="0"/>
                <a:ea typeface="Arial" charset="0"/>
                <a:cs typeface="Calibri"/>
              </a:rPr>
              <a:t>Culture Survey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F5D02B-6A01-D94B-8588-05B247867529}"/>
              </a:ext>
            </a:extLst>
          </p:cNvPr>
          <p:cNvSpPr txBox="1">
            <a:spLocks/>
          </p:cNvSpPr>
          <p:nvPr/>
        </p:nvSpPr>
        <p:spPr>
          <a:xfrm>
            <a:off x="190500" y="971550"/>
            <a:ext cx="8610600" cy="12001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Culture survey results have come back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Talent &amp; Culture are meeting with VPs and Deans to review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Overall, we are seeing the needle move in the right direction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Will be taking a break to allow leaders to implement changes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Campus Conversations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	• March 8 – 1 pm at HSC (location TBD)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	• March 11 – 11 am (Law Event Center)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	• March 12 – Noon – Lair Gold Ballroom (webcast)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952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61950"/>
            <a:ext cx="7886700" cy="99377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Next 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1346200"/>
            <a:ext cx="6553200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chemeClr val="bg1"/>
                </a:solidFill>
              </a:rPr>
              <a:t>• Garrett </a:t>
            </a:r>
            <a:r>
              <a:rPr lang="en-US" sz="2400" dirty="0">
                <a:solidFill>
                  <a:schemeClr val="bg1"/>
                </a:solidFill>
              </a:rPr>
              <a:t>/ Day of Giving Review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</a:rPr>
              <a:t>• Ann &amp; Melanie / Research Week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</a:rPr>
              <a:t>• Katie / WV Forward Website 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</a:rPr>
              <a:t>• Patrick / Career Messaging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</a:rPr>
              <a:t>• From the Floor</a:t>
            </a:r>
          </a:p>
        </p:txBody>
      </p:sp>
    </p:spTree>
    <p:extLst>
      <p:ext uri="{BB962C8B-B14F-4D97-AF65-F5344CB8AC3E}">
        <p14:creationId xmlns:p14="http://schemas.microsoft.com/office/powerpoint/2010/main" val="1095201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885950"/>
            <a:ext cx="9067800" cy="99377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creative inspiration</a:t>
            </a:r>
          </a:p>
        </p:txBody>
      </p:sp>
    </p:spTree>
    <p:extLst>
      <p:ext uri="{BB962C8B-B14F-4D97-AF65-F5344CB8AC3E}">
        <p14:creationId xmlns:p14="http://schemas.microsoft.com/office/powerpoint/2010/main" val="3209112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yard+luge+sled+run.mp4">
            <a:hlinkClick r:id="" action="ppaction://media"/>
            <a:extLst>
              <a:ext uri="{FF2B5EF4-FFF2-40B4-BE49-F238E27FC236}">
                <a16:creationId xmlns:a16="http://schemas.microsoft.com/office/drawing/2014/main" id="{6CA0EBF0-1FEF-3D48-AABE-FCAB021C8F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4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5D50CA-BFAE-1A4D-AD1C-ECB669EE6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71680"/>
            <a:ext cx="9144000" cy="608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28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6480" y="12237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002855"/>
                </a:solidFill>
                <a:latin typeface="Helvetica Light" panose="020B0403020202020204" pitchFamily="34" charset="0"/>
                <a:ea typeface="Arial" charset="0"/>
                <a:cs typeface="Calibri"/>
              </a:rPr>
              <a:t>Spruce Street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F5D02B-6A01-D94B-8588-05B247867529}"/>
              </a:ext>
            </a:extLst>
          </p:cNvPr>
          <p:cNvSpPr txBox="1">
            <a:spLocks/>
          </p:cNvSpPr>
          <p:nvPr/>
        </p:nvSpPr>
        <p:spPr>
          <a:xfrm>
            <a:off x="190500" y="971550"/>
            <a:ext cx="8610600" cy="12001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Incident between around 300 students and police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Talking points distributed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Media attention (local, regional and national)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Committee meeting Friday afternoon to review next steps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Will have a follow-up statement in the future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580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6480" y="12237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002855"/>
                </a:solidFill>
                <a:latin typeface="Helvetica Light" panose="020B0403020202020204" pitchFamily="34" charset="0"/>
                <a:ea typeface="Arial" charset="0"/>
                <a:cs typeface="Calibri"/>
              </a:rPr>
              <a:t>Strategic Transformation Team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F5D02B-6A01-D94B-8588-05B247867529}"/>
              </a:ext>
            </a:extLst>
          </p:cNvPr>
          <p:cNvSpPr txBox="1">
            <a:spLocks/>
          </p:cNvSpPr>
          <p:nvPr/>
        </p:nvSpPr>
        <p:spPr>
          <a:xfrm>
            <a:off x="190500" y="971550"/>
            <a:ext cx="8610600" cy="12001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Led by Joyce McConnell, Maryanne Reed and Melissa Latimer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Team from around the University charged with bringing innovative ideas to fuel the future of the institution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Meeting bi-weekly through May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Teams will be leading working sessions with colleges and schools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Seeking input from all constituents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Final plan to be shared by Dr. Gee at his Spring 2020 SOU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panose="020B0604020202020204" pitchFamily="34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351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6480" y="12237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002855"/>
                </a:solidFill>
                <a:latin typeface="Helvetica Light" panose="020B0403020202020204" pitchFamily="34" charset="0"/>
                <a:ea typeface="Arial" charset="0"/>
                <a:cs typeface="Calibri"/>
              </a:rPr>
              <a:t>Dates for your calendar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F5D02B-6A01-D94B-8588-05B247867529}"/>
              </a:ext>
            </a:extLst>
          </p:cNvPr>
          <p:cNvSpPr txBox="1">
            <a:spLocks/>
          </p:cNvSpPr>
          <p:nvPr/>
        </p:nvSpPr>
        <p:spPr>
          <a:xfrm>
            <a:off x="190500" y="971550"/>
            <a:ext cx="8610600" cy="12001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February 8 – BOG meeting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February 18 – Distinguished Scholars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February 27 – Key Communicators Workshop: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Executive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Comm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 Strategy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March 19 – Spring State of the University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March 23 – Decide WVU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March 27 – Mini-Workshop: Leveraging Your Leaders on Social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 April 12 – BOG meeting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Arial" charset="0"/>
                <a:cs typeface="Arial" charset="0"/>
              </a:rPr>
              <a:t>• April 13 – Decide WVU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panose="020B0604020202020204" pitchFamily="34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B31C"/>
              </a:buClr>
              <a:buFont typeface="Arial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870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6480" y="12237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002855"/>
                </a:solidFill>
                <a:latin typeface="Helvetica Light" panose="020B0403020202020204" pitchFamily="34" charset="0"/>
                <a:ea typeface="Arial" charset="0"/>
                <a:cs typeface="Calibri"/>
              </a:rPr>
              <a:t>Key Communicators Workshop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F5D02B-6A01-D94B-8588-05B247867529}"/>
              </a:ext>
            </a:extLst>
          </p:cNvPr>
          <p:cNvSpPr txBox="1">
            <a:spLocks/>
          </p:cNvSpPr>
          <p:nvPr/>
        </p:nvSpPr>
        <p:spPr>
          <a:xfrm>
            <a:off x="440410" y="979622"/>
            <a:ext cx="8263180" cy="11920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Executive Communication Strategy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Wednesday, Feb. 27 at Erickson Alumni Center – 1:30 to 4:45 p.m.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How to leverage your leaders with all the tools in your toolkit including: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	how to find your leader’s authentic voice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	speechwriting and talking points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	social media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	op-eds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	public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appearanceslevels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, etc. </a:t>
            </a:r>
          </a:p>
        </p:txBody>
      </p:sp>
    </p:spTree>
    <p:extLst>
      <p:ext uri="{BB962C8B-B14F-4D97-AF65-F5344CB8AC3E}">
        <p14:creationId xmlns:p14="http://schemas.microsoft.com/office/powerpoint/2010/main" val="1558558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6480" y="12237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002855"/>
                </a:solidFill>
                <a:latin typeface="Helvetica Light" panose="020B0403020202020204" pitchFamily="34" charset="0"/>
                <a:ea typeface="Arial" charset="0"/>
                <a:cs typeface="Calibri"/>
              </a:rPr>
              <a:t>Key Communicators Mini-Workshop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F5D02B-6A01-D94B-8588-05B247867529}"/>
              </a:ext>
            </a:extLst>
          </p:cNvPr>
          <p:cNvSpPr txBox="1">
            <a:spLocks/>
          </p:cNvSpPr>
          <p:nvPr/>
        </p:nvSpPr>
        <p:spPr>
          <a:xfrm>
            <a:off x="440410" y="1047750"/>
            <a:ext cx="8263180" cy="11920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Executive Communication: Leveraging Your Leaders on Social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Wednesday, March 27 at Erickson Alumni Center – 2:30-4:30 p.m.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25-person capacity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In-depth look at how to use social to your leader’s advantage</a:t>
            </a:r>
          </a:p>
        </p:txBody>
      </p:sp>
    </p:spTree>
    <p:extLst>
      <p:ext uri="{BB962C8B-B14F-4D97-AF65-F5344CB8AC3E}">
        <p14:creationId xmlns:p14="http://schemas.microsoft.com/office/powerpoint/2010/main" val="195568901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WVUBrand.thmx</Template>
  <TotalTime>14953</TotalTime>
  <Words>529</Words>
  <Application>Microsoft Macintosh PowerPoint</Application>
  <PresentationFormat>On-screen Show (16:9)</PresentationFormat>
  <Paragraphs>161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Helvetica</vt:lpstr>
      <vt:lpstr>Helvetica Light</vt:lpstr>
      <vt:lpstr>1_Custom Design</vt:lpstr>
      <vt:lpstr>5_Custom Design</vt:lpstr>
      <vt:lpstr>2_Custom Design</vt:lpstr>
      <vt:lpstr>Custom Design</vt:lpstr>
      <vt:lpstr>3_Custom Design</vt:lpstr>
      <vt:lpstr>4_Custom Design</vt:lpstr>
      <vt:lpstr>Agenda</vt:lpstr>
      <vt:lpstr>creative inspiration</vt:lpstr>
      <vt:lpstr>PowerPoint Presentation</vt:lpstr>
      <vt:lpstr>PowerPoint Presentation</vt:lpstr>
      <vt:lpstr>Spruce Street </vt:lpstr>
      <vt:lpstr>Strategic Transformation Team</vt:lpstr>
      <vt:lpstr>Dates for your calendar</vt:lpstr>
      <vt:lpstr>Key Communicators Workshop</vt:lpstr>
      <vt:lpstr>Key Communicators Mini-Workshop</vt:lpstr>
      <vt:lpstr>Legislative update</vt:lpstr>
      <vt:lpstr>Boy Scouts of America partnership</vt:lpstr>
      <vt:lpstr>Boy Scouts of America partnership</vt:lpstr>
      <vt:lpstr>Recruitment stats (as of Jan. 31)</vt:lpstr>
      <vt:lpstr>Spring Yield plans</vt:lpstr>
      <vt:lpstr>Spring Yield plans</vt:lpstr>
      <vt:lpstr>ACM messaging</vt:lpstr>
      <vt:lpstr>Culture Survey</vt:lpstr>
      <vt:lpstr>Next up</vt:lpstr>
    </vt:vector>
  </TitlesOfParts>
  <Manager/>
  <Company>West Virginia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Chris Schwer</dc:creator>
  <cp:keywords/>
  <dc:description/>
  <cp:lastModifiedBy>Sharon Martin</cp:lastModifiedBy>
  <cp:revision>403</cp:revision>
  <cp:lastPrinted>2011-03-15T19:57:48Z</cp:lastPrinted>
  <dcterms:created xsi:type="dcterms:W3CDTF">2011-03-24T20:59:43Z</dcterms:created>
  <dcterms:modified xsi:type="dcterms:W3CDTF">2019-02-06T15:18:36Z</dcterms:modified>
  <cp:category/>
</cp:coreProperties>
</file>