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 id="2147483840" r:id="rId5"/>
    <p:sldMasterId id="2147483852" r:id="rId6"/>
    <p:sldMasterId id="2147483816" r:id="rId7"/>
    <p:sldMasterId id="2147483792" r:id="rId8"/>
    <p:sldMasterId id="2147483804" r:id="rId9"/>
  </p:sldMasterIdLst>
  <p:notesMasterIdLst>
    <p:notesMasterId r:id="rId20"/>
  </p:notesMasterIdLst>
  <p:sldIdLst>
    <p:sldId id="264" r:id="rId10"/>
    <p:sldId id="257" r:id="rId11"/>
    <p:sldId id="276" r:id="rId12"/>
    <p:sldId id="277" r:id="rId13"/>
    <p:sldId id="278" r:id="rId14"/>
    <p:sldId id="267" r:id="rId15"/>
    <p:sldId id="274" r:id="rId16"/>
    <p:sldId id="265" r:id="rId17"/>
    <p:sldId id="275" r:id="rId18"/>
    <p:sldId id="27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968C83"/>
    <a:srgbClr val="F0B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464D4-04D9-415C-988F-5FC0CA5ED694}" v="42" dt="2020-08-25T14:04:47.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13" autoAdjust="0"/>
    <p:restoredTop sz="94715" autoAdjust="0"/>
  </p:normalViewPr>
  <p:slideViewPr>
    <p:cSldViewPr snapToObjects="1">
      <p:cViewPr varScale="1">
        <p:scale>
          <a:sx n="142" d="100"/>
          <a:sy n="142" d="100"/>
        </p:scale>
        <p:origin x="1236"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737E2-46FD-3742-BC67-55F5354BD562}" type="datetimeFigureOut">
              <a:rPr lang="en-US" smtClean="0"/>
              <a:t>8/28/2020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D1FDB-CE02-974B-9AB1-974DAEB1C604}" type="slidenum">
              <a:rPr lang="en-US" smtClean="0"/>
              <a:t>‹#›</a:t>
            </a:fld>
            <a:endParaRPr lang="en-US"/>
          </a:p>
        </p:txBody>
      </p:sp>
    </p:spTree>
    <p:extLst>
      <p:ext uri="{BB962C8B-B14F-4D97-AF65-F5344CB8AC3E}">
        <p14:creationId xmlns:p14="http://schemas.microsoft.com/office/powerpoint/2010/main" val="37475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FTF Quality remains strong as compared to last year</a:t>
            </a:r>
          </a:p>
          <a:p>
            <a:r>
              <a:rPr lang="en-US" dirty="0"/>
              <a:t>Headcount is down overall but we maintained enrollment under the curve in AI 3 and 4.  These students graduate and retain well while not bringing down academic profile</a:t>
            </a:r>
          </a:p>
          <a:p>
            <a:r>
              <a:rPr lang="en-US" dirty="0"/>
              <a:t>Enrolled students are currently at 4559 that number may increase going into the first day of classes with last minute admits and students registering in the next few days</a:t>
            </a:r>
          </a:p>
          <a:p>
            <a:r>
              <a:rPr lang="en-US" dirty="0"/>
              <a:t>FTT numbers are following a similar trend to FTF.  We are down 141 students (744 vs 503)</a:t>
            </a:r>
          </a:p>
          <a:p>
            <a:endParaRPr lang="en-US" dirty="0"/>
          </a:p>
        </p:txBody>
      </p:sp>
      <p:sp>
        <p:nvSpPr>
          <p:cNvPr id="4" name="Slide Number Placeholder 3"/>
          <p:cNvSpPr>
            <a:spLocks noGrp="1"/>
          </p:cNvSpPr>
          <p:nvPr>
            <p:ph type="sldNum" sz="quarter" idx="5"/>
          </p:nvPr>
        </p:nvSpPr>
        <p:spPr/>
        <p:txBody>
          <a:bodyPr/>
          <a:lstStyle/>
          <a:p>
            <a:fld id="{EBCD1FDB-CE02-974B-9AB1-974DAEB1C604}" type="slidenum">
              <a:rPr lang="en-US" smtClean="0"/>
              <a:t>2</a:t>
            </a:fld>
            <a:endParaRPr lang="en-US"/>
          </a:p>
        </p:txBody>
      </p:sp>
    </p:spTree>
    <p:extLst>
      <p:ext uri="{BB962C8B-B14F-4D97-AF65-F5344CB8AC3E}">
        <p14:creationId xmlns:p14="http://schemas.microsoft.com/office/powerpoint/2010/main" val="382948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and colleges have included test optional paths where applicable. If Math placement is required for a specific track students will have other options to complete that step post admissions. ALEKS, TEAS (Nursing), AP, IB, Dual enrollment</a:t>
            </a:r>
          </a:p>
          <a:p>
            <a:r>
              <a:rPr lang="en-US" dirty="0"/>
              <a:t>Merit strategy is in final approvals for test optional applicants. The strategy will be system wide just like the SOD program currently in place</a:t>
            </a:r>
          </a:p>
          <a:p>
            <a:r>
              <a:rPr lang="en-US" dirty="0"/>
              <a:t>Guided pathways (meta-majors) was a program launched by the Provost’s office as part of the Complete College America program.  It provides students that do not meet their major requirements on admissions with the </a:t>
            </a:r>
            <a:r>
              <a:rPr lang="en-US" dirty="0" err="1"/>
              <a:t>abiltiiy</a:t>
            </a:r>
            <a:r>
              <a:rPr lang="en-US" dirty="0"/>
              <a:t> to se what courses they need to complete in order to achieve their original goal and also how other majors that are related may be a better fit. This ties in well with the Pathway marketing we have been providing to students for the past 2 years in Marketing comms.</a:t>
            </a:r>
          </a:p>
        </p:txBody>
      </p:sp>
      <p:sp>
        <p:nvSpPr>
          <p:cNvPr id="4" name="Slide Number Placeholder 3"/>
          <p:cNvSpPr>
            <a:spLocks noGrp="1"/>
          </p:cNvSpPr>
          <p:nvPr>
            <p:ph type="sldNum" sz="quarter" idx="5"/>
          </p:nvPr>
        </p:nvSpPr>
        <p:spPr/>
        <p:txBody>
          <a:bodyPr/>
          <a:lstStyle/>
          <a:p>
            <a:fld id="{EBCD1FDB-CE02-974B-9AB1-974DAEB1C604}" type="slidenum">
              <a:rPr lang="en-US" smtClean="0"/>
              <a:t>6</a:t>
            </a:fld>
            <a:endParaRPr lang="en-US"/>
          </a:p>
        </p:txBody>
      </p:sp>
    </p:spTree>
    <p:extLst>
      <p:ext uri="{BB962C8B-B14F-4D97-AF65-F5344CB8AC3E}">
        <p14:creationId xmlns:p14="http://schemas.microsoft.com/office/powerpoint/2010/main" val="130209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is open for Fall 2021</a:t>
            </a:r>
          </a:p>
          <a:p>
            <a:r>
              <a:rPr lang="en-US" dirty="0"/>
              <a:t>Communicating to students about applying</a:t>
            </a:r>
          </a:p>
        </p:txBody>
      </p:sp>
      <p:sp>
        <p:nvSpPr>
          <p:cNvPr id="4" name="Slide Number Placeholder 3"/>
          <p:cNvSpPr>
            <a:spLocks noGrp="1"/>
          </p:cNvSpPr>
          <p:nvPr>
            <p:ph type="sldNum" sz="quarter" idx="5"/>
          </p:nvPr>
        </p:nvSpPr>
        <p:spPr/>
        <p:txBody>
          <a:bodyPr/>
          <a:lstStyle/>
          <a:p>
            <a:fld id="{EBCD1FDB-CE02-974B-9AB1-974DAEB1C604}" type="slidenum">
              <a:rPr lang="en-US" smtClean="0"/>
              <a:t>7</a:t>
            </a:fld>
            <a:endParaRPr lang="en-US"/>
          </a:p>
        </p:txBody>
      </p:sp>
    </p:spTree>
    <p:extLst>
      <p:ext uri="{BB962C8B-B14F-4D97-AF65-F5344CB8AC3E}">
        <p14:creationId xmlns:p14="http://schemas.microsoft.com/office/powerpoint/2010/main" val="133912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are pleased to continue to see positive growth in our enrollment numbers. </a:t>
            </a:r>
            <a:r>
              <a:rPr lang="en-US" sz="1200" b="1" kern="1200" dirty="0">
                <a:solidFill>
                  <a:schemeClr val="tx1"/>
                </a:solidFill>
                <a:effectLst/>
                <a:latin typeface="+mn-lt"/>
                <a:ea typeface="+mn-ea"/>
                <a:cs typeface="+mn-cs"/>
              </a:rPr>
              <a:t>(Apps up 60: 1.4% Admits up 160: 7.3%) </a:t>
            </a:r>
            <a:r>
              <a:rPr lang="en-US" sz="1200" kern="1200" dirty="0">
                <a:solidFill>
                  <a:schemeClr val="tx1"/>
                </a:solidFill>
                <a:effectLst/>
                <a:latin typeface="+mn-lt"/>
                <a:ea typeface="+mn-ea"/>
                <a:cs typeface="+mn-cs"/>
              </a:rPr>
              <a:t>Our team has done an outstanding job of serving the colleges and applicants while working from home and during a major transition to a new application system!  Our inbound marketing recruitment strategies are proving successful with more applicants, admits and enrolled graduate students this Fall!</a:t>
            </a:r>
            <a:endParaRPr lang="en-US" dirty="0">
              <a:effectLst/>
            </a:endParaRPr>
          </a:p>
          <a:p>
            <a:r>
              <a:rPr lang="en-US" dirty="0">
                <a:effectLst/>
              </a:rPr>
              <a:t> </a:t>
            </a:r>
          </a:p>
          <a:p>
            <a:pPr lvl="0"/>
            <a:r>
              <a:rPr lang="en-US" sz="1200" kern="1200" dirty="0">
                <a:solidFill>
                  <a:schemeClr val="tx1"/>
                </a:solidFill>
                <a:effectLst/>
                <a:latin typeface="+mn-lt"/>
                <a:ea typeface="+mn-ea"/>
                <a:cs typeface="+mn-cs"/>
              </a:rPr>
              <a:t>Welcome to Erin Fields who has joined our team as our Program Coordinator.  Erin will primarily focus on our marketing and recruitment projects.  She will be heavily involved in our social and digital marketing efforts.  </a:t>
            </a:r>
            <a:endParaRPr lang="en-US" dirty="0">
              <a:effectLst/>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transition to TargetX is now complete.  Since November of 2018 we have successfully rolled out the application, the application review tool (ART) and CRM.  Many thanks to our wonderful Enrollment Technology Unit who made this transition happen.  We were fortunate to work with so many talented and dedicated people.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also successfully launched an online version of the School of Medicine’s summer remedial course application that was previously a paper application mailed with a check for the application fee. We are also in the midst of transitioning the School of Dentistry away from a paper application to TargetX.  Thanks to Josh and the Enrollment Technology Group for making the online application and online payment of the application fee a reality.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EBCD1FDB-CE02-974B-9AB1-974DAEB1C604}" type="slidenum">
              <a:rPr lang="en-US" smtClean="0"/>
              <a:t>9</a:t>
            </a:fld>
            <a:endParaRPr lang="en-US"/>
          </a:p>
        </p:txBody>
      </p:sp>
    </p:spTree>
    <p:extLst>
      <p:ext uri="{BB962C8B-B14F-4D97-AF65-F5344CB8AC3E}">
        <p14:creationId xmlns:p14="http://schemas.microsoft.com/office/powerpoint/2010/main" val="10836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855CA2-2353-1947-B0FF-946C82441B87}"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203364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210094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713634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97EA2-E7AE-F84D-BFF6-8063478EE14B}"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468684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1259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97EA2-E7AE-F84D-BFF6-8063478EE14B}"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78235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97EA2-E7AE-F84D-BFF6-8063478EE14B}"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79504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97EA2-E7AE-F84D-BFF6-8063478EE14B}"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638432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97EA2-E7AE-F84D-BFF6-8063478EE14B}"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306054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97EA2-E7AE-F84D-BFF6-8063478EE14B}"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432802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97EA2-E7AE-F84D-BFF6-8063478EE14B}"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37023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26310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97EA2-E7AE-F84D-BFF6-8063478EE14B}"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6898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12269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0767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F09EAD-C038-024B-B91F-CE14DFDAF5B0}"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380315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059661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09EAD-C038-024B-B91F-CE14DFDAF5B0}"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652660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F09EAD-C038-024B-B91F-CE14DFDAF5B0}"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062273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F09EAD-C038-024B-B91F-CE14DFDAF5B0}"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44702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F09EAD-C038-024B-B91F-CE14DFDAF5B0}"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81061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09EAD-C038-024B-B91F-CE14DFDAF5B0}"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47874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55CA2-2353-1947-B0FF-946C82441B87}"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185570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09EAD-C038-024B-B91F-CE14DFDAF5B0}"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457808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09EAD-C038-024B-B91F-CE14DFDAF5B0}"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108027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435639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026365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179B85-2BE0-6E4A-B7DE-5D7B9AFCFAE6}"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453625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31537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79B85-2BE0-6E4A-B7DE-5D7B9AFCFAE6}"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283147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179B85-2BE0-6E4A-B7DE-5D7B9AFCFAE6}"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824156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179B85-2BE0-6E4A-B7DE-5D7B9AFCFAE6}"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333898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179B85-2BE0-6E4A-B7DE-5D7B9AFCFAE6}"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45706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855CA2-2353-1947-B0FF-946C82441B87}"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531478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79B85-2BE0-6E4A-B7DE-5D7B9AFCFAE6}"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389240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727693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417234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922470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270842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377CA9-9527-8A44-8BFB-95874792BD1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42780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97371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377CA9-9527-8A44-8BFB-95874792BD1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503814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77CA9-9527-8A44-8BFB-95874792BD15}"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69680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377CA9-9527-8A44-8BFB-95874792BD15}"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93861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55CA2-2353-1947-B0FF-946C82441B87}"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959253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377CA9-9527-8A44-8BFB-95874792BD15}"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0038080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77CA9-9527-8A44-8BFB-95874792BD15}"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162974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77CA9-9527-8A44-8BFB-95874792BD15}"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861094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77CA9-9527-8A44-8BFB-95874792BD15}"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318413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40668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20095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B7E0E3-2968-B14E-8902-64BA2B69C96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33107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057046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7E0E3-2968-B14E-8902-64BA2B69C96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799915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B7E0E3-2968-B14E-8902-64BA2B69C965}"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72063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55CA2-2353-1947-B0FF-946C82441B87}"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8070167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B7E0E3-2968-B14E-8902-64BA2B69C965}"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710679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7E0E3-2968-B14E-8902-64BA2B69C965}"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93421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7E0E3-2968-B14E-8902-64BA2B69C965}"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320352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7E0E3-2968-B14E-8902-64BA2B69C965}"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420813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7E0E3-2968-B14E-8902-64BA2B69C965}"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9433826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560499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45983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55CA2-2353-1947-B0FF-946C82441B87}"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81649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55CA2-2353-1947-B0FF-946C82441B87}"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42200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55CA2-2353-1947-B0FF-946C82441B87}"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61121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A855CA2-2353-1947-B0FF-946C82441B87}" type="datetimeFigureOut">
              <a:rPr lang="en-US" smtClean="0"/>
              <a:t>8/28/2020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B2567CD-06E2-D944-A0E4-AFB05662915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517334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1A97EA2-E7AE-F84D-BFF6-8063478EE14B}" type="datetimeFigureOut">
              <a:rPr lang="en-US" smtClean="0"/>
              <a:t>8/28/2020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F8A797E-2104-A542-91CF-49E94E48657D}"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915288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0F09EAD-C038-024B-B91F-CE14DFDAF5B0}" type="datetimeFigureOut">
              <a:rPr lang="en-US" smtClean="0"/>
              <a:t>8/28/2020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EB971A-5BB7-1D4F-9483-50C6F0DEAEDC}"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71561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D179B85-2BE0-6E4A-B7DE-5D7B9AFCFAE6}" type="datetimeFigureOut">
              <a:rPr lang="en-US" smtClean="0"/>
              <a:t>8/28/2020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C8AE68C-C474-4840-B011-8DC6619626B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021527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B377CA9-9527-8A44-8BFB-95874792BD15}" type="datetimeFigureOut">
              <a:rPr lang="en-US" smtClean="0"/>
              <a:t>8/28/2020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107A0A6-9E92-AD4F-BCA5-F497F11A72C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7998746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4B7E0E3-2968-B14E-8902-64BA2B69C965}" type="datetimeFigureOut">
              <a:rPr lang="en-US" smtClean="0"/>
              <a:t>8/28/2020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96CC1CA-D8E9-9645-A41E-286B448A345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3764371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98595A-1ED6-4D57-A128-4B354C324E05}"/>
              </a:ext>
            </a:extLst>
          </p:cNvPr>
          <p:cNvSpPr>
            <a:spLocks noGrp="1"/>
          </p:cNvSpPr>
          <p:nvPr>
            <p:ph type="title"/>
          </p:nvPr>
        </p:nvSpPr>
        <p:spPr/>
        <p:txBody>
          <a:bodyPr/>
          <a:lstStyle/>
          <a:p>
            <a:pPr algn="ctr"/>
            <a:r>
              <a:rPr lang="en-US" b="1" dirty="0">
                <a:solidFill>
                  <a:schemeClr val="bg1"/>
                </a:solidFill>
              </a:rPr>
              <a:t>Enrollment Update</a:t>
            </a:r>
          </a:p>
        </p:txBody>
      </p:sp>
      <p:sp>
        <p:nvSpPr>
          <p:cNvPr id="5" name="Text Placeholder 4">
            <a:extLst>
              <a:ext uri="{FF2B5EF4-FFF2-40B4-BE49-F238E27FC236}">
                <a16:creationId xmlns:a16="http://schemas.microsoft.com/office/drawing/2014/main" id="{15815B80-53FC-4EA5-9EAB-C9410C4E09E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947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1B7959A-A787-4885-99C9-084F8A60BA4E}"/>
              </a:ext>
            </a:extLst>
          </p:cNvPr>
          <p:cNvSpPr>
            <a:spLocks noGrp="1"/>
          </p:cNvSpPr>
          <p:nvPr>
            <p:ph type="title"/>
          </p:nvPr>
        </p:nvSpPr>
        <p:spPr>
          <a:xfrm>
            <a:off x="5498538" y="509797"/>
            <a:ext cx="3128995" cy="2949547"/>
          </a:xfrm>
        </p:spPr>
        <p:txBody>
          <a:bodyPr vert="horz" lIns="91440" tIns="45720" rIns="91440" bIns="45720" rtlCol="0" anchor="b">
            <a:normAutofit/>
          </a:bodyPr>
          <a:lstStyle/>
          <a:p>
            <a:r>
              <a:rPr lang="en-US" sz="5100" b="1" kern="1200" dirty="0">
                <a:solidFill>
                  <a:srgbClr val="002855"/>
                </a:solidFill>
                <a:latin typeface="+mj-lt"/>
                <a:ea typeface="+mj-ea"/>
                <a:cs typeface="+mj-cs"/>
              </a:rPr>
              <a:t>Questions?</a:t>
            </a:r>
          </a:p>
        </p:txBody>
      </p:sp>
      <p:grpSp>
        <p:nvGrpSpPr>
          <p:cNvPr id="53" name="Group 5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386250" y="1327995"/>
            <a:ext cx="1005307" cy="5777807"/>
            <a:chOff x="329184" y="2"/>
            <a:chExt cx="524256" cy="5777807"/>
          </a:xfrm>
        </p:grpSpPr>
        <p:cxnSp>
          <p:nvCxnSpPr>
            <p:cNvPr id="54" name="Straight Connector 5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Rectangle 5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467" y="279399"/>
            <a:ext cx="4587584" cy="455154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elp">
            <a:extLst>
              <a:ext uri="{FF2B5EF4-FFF2-40B4-BE49-F238E27FC236}">
                <a16:creationId xmlns:a16="http://schemas.microsoft.com/office/drawing/2014/main" id="{D1D9AC43-D2BC-46FB-BE98-FBE24465EB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947" y="468438"/>
            <a:ext cx="4206623" cy="4206623"/>
          </a:xfrm>
          <a:prstGeom prst="rect">
            <a:avLst/>
          </a:prstGeom>
        </p:spPr>
      </p:pic>
    </p:spTree>
    <p:extLst>
      <p:ext uri="{BB962C8B-B14F-4D97-AF65-F5344CB8AC3E}">
        <p14:creationId xmlns:p14="http://schemas.microsoft.com/office/powerpoint/2010/main" val="143352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lide2" descr="Deposits Demographics">
            <a:extLst>
              <a:ext uri="{FF2B5EF4-FFF2-40B4-BE49-F238E27FC236}">
                <a16:creationId xmlns:a16="http://schemas.microsoft.com/office/drawing/2014/main" id="{5D043302-7998-4D24-AAB3-7F200FFDB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05" y="482600"/>
            <a:ext cx="8035188" cy="4178299"/>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EF63-3C42-4F51-82DE-6E88E8AED4CE}"/>
              </a:ext>
            </a:extLst>
          </p:cNvPr>
          <p:cNvSpPr>
            <a:spLocks noGrp="1"/>
          </p:cNvSpPr>
          <p:nvPr>
            <p:ph type="title"/>
          </p:nvPr>
        </p:nvSpPr>
        <p:spPr/>
        <p:txBody>
          <a:bodyPr/>
          <a:lstStyle/>
          <a:p>
            <a:r>
              <a:rPr lang="en-US" b="1" dirty="0">
                <a:solidFill>
                  <a:srgbClr val="002855"/>
                </a:solidFill>
              </a:rPr>
              <a:t>National Trends</a:t>
            </a:r>
          </a:p>
        </p:txBody>
      </p:sp>
      <p:sp>
        <p:nvSpPr>
          <p:cNvPr id="3" name="Content Placeholder 2">
            <a:extLst>
              <a:ext uri="{FF2B5EF4-FFF2-40B4-BE49-F238E27FC236}">
                <a16:creationId xmlns:a16="http://schemas.microsoft.com/office/drawing/2014/main" id="{AA0125A6-36B1-470D-A622-DCE81E92628A}"/>
              </a:ext>
            </a:extLst>
          </p:cNvPr>
          <p:cNvSpPr>
            <a:spLocks noGrp="1"/>
          </p:cNvSpPr>
          <p:nvPr>
            <p:ph idx="1"/>
          </p:nvPr>
        </p:nvSpPr>
        <p:spPr/>
        <p:txBody>
          <a:bodyPr>
            <a:normAutofit fontScale="92500" lnSpcReduction="20000"/>
          </a:bodyPr>
          <a:lstStyle/>
          <a:p>
            <a:r>
              <a:rPr lang="en-US" dirty="0"/>
              <a:t>Students are rethinking how far they are willing to travel to attend an institution</a:t>
            </a:r>
          </a:p>
          <a:p>
            <a:r>
              <a:rPr lang="en-US" dirty="0"/>
              <a:t>The sudden shut down of campuses in the spring has not been forgotten by students searching for colleges this fall</a:t>
            </a:r>
          </a:p>
          <a:p>
            <a:r>
              <a:rPr lang="en-US" dirty="0"/>
              <a:t>There is a desire to be close to home in case anything will happen during their time at school</a:t>
            </a:r>
          </a:p>
          <a:p>
            <a:r>
              <a:rPr lang="en-US" dirty="0"/>
              <a:t>Decision factors for choosing a college have shifted but been completely changed</a:t>
            </a:r>
          </a:p>
        </p:txBody>
      </p:sp>
    </p:spTree>
    <p:extLst>
      <p:ext uri="{BB962C8B-B14F-4D97-AF65-F5344CB8AC3E}">
        <p14:creationId xmlns:p14="http://schemas.microsoft.com/office/powerpoint/2010/main" val="2886100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les to Enrolling Institution by Travel Quintiles">
            <a:extLst>
              <a:ext uri="{FF2B5EF4-FFF2-40B4-BE49-F238E27FC236}">
                <a16:creationId xmlns:a16="http://schemas.microsoft.com/office/drawing/2014/main" id="{80CCA635-DAE9-4C90-A4F0-5C9FDDA0A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0402"/>
            <a:ext cx="3733800" cy="4274739"/>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80CC5B30-EA72-440B-A87A-A219DE0A1879}"/>
              </a:ext>
            </a:extLst>
          </p:cNvPr>
          <p:cNvSpPr>
            <a:spLocks noGrp="1"/>
          </p:cNvSpPr>
          <p:nvPr>
            <p:ph type="body" sz="half" idx="2"/>
          </p:nvPr>
        </p:nvSpPr>
        <p:spPr>
          <a:xfrm>
            <a:off x="609600" y="590550"/>
            <a:ext cx="2949575" cy="2859088"/>
          </a:xfrm>
        </p:spPr>
        <p:txBody>
          <a:bodyPr>
            <a:normAutofit/>
          </a:bodyPr>
          <a:lstStyle/>
          <a:p>
            <a:pPr marL="285750" indent="-285750">
              <a:buFont typeface="Arial" panose="020B0604020202020204" pitchFamily="34" charset="0"/>
              <a:buChar char="•"/>
            </a:pPr>
            <a:r>
              <a:rPr lang="en-US" sz="1800" dirty="0"/>
              <a:t>Students are less willing to travel overall</a:t>
            </a:r>
          </a:p>
          <a:p>
            <a:pPr marL="285750" indent="-285750">
              <a:buFont typeface="Arial" panose="020B0604020202020204" pitchFamily="34" charset="0"/>
              <a:buChar char="•"/>
            </a:pPr>
            <a:r>
              <a:rPr lang="en-US" sz="1800" dirty="0"/>
              <a:t>If plane travel is required due to distance the impact is higher</a:t>
            </a:r>
          </a:p>
          <a:p>
            <a:pPr marL="285750" indent="-285750">
              <a:buFont typeface="Arial" panose="020B0604020202020204" pitchFamily="34" charset="0"/>
              <a:buChar char="•"/>
            </a:pPr>
            <a:r>
              <a:rPr lang="en-US" sz="1800" dirty="0"/>
              <a:t>Schools will be refocusing recruitment efforts in their primary markets</a:t>
            </a: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159473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stance to Enrolling Institution by Access Status and Test Score Quartile 2020">
            <a:extLst>
              <a:ext uri="{FF2B5EF4-FFF2-40B4-BE49-F238E27FC236}">
                <a16:creationId xmlns:a16="http://schemas.microsoft.com/office/drawing/2014/main" id="{9FF2165C-560A-4946-8A26-072D73910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3730625" cy="436519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60ACEF36-0DC3-45FC-86F7-1188237FDCDF}"/>
              </a:ext>
            </a:extLst>
          </p:cNvPr>
          <p:cNvSpPr>
            <a:spLocks noGrp="1"/>
          </p:cNvSpPr>
          <p:nvPr>
            <p:ph type="body" sz="half" idx="2"/>
          </p:nvPr>
        </p:nvSpPr>
        <p:spPr>
          <a:xfrm>
            <a:off x="654399" y="590550"/>
            <a:ext cx="2949575" cy="3505200"/>
          </a:xfrm>
        </p:spPr>
        <p:txBody>
          <a:bodyPr>
            <a:normAutofit lnSpcReduction="10000"/>
          </a:bodyPr>
          <a:lstStyle/>
          <a:p>
            <a:pPr marL="285750" indent="-285750">
              <a:buFont typeface="Arial" panose="020B0604020202020204" pitchFamily="34" charset="0"/>
              <a:buChar char="•"/>
            </a:pPr>
            <a:r>
              <a:rPr lang="en-US" sz="1800" dirty="0"/>
              <a:t>Areas of importance such as affordability and academic quality remain important decision drivers </a:t>
            </a:r>
          </a:p>
          <a:p>
            <a:pPr marL="285750" indent="-285750">
              <a:buFont typeface="Arial" panose="020B0604020202020204" pitchFamily="34" charset="0"/>
              <a:buChar char="•"/>
            </a:pPr>
            <a:r>
              <a:rPr lang="en-US" sz="1800" dirty="0"/>
              <a:t>The academic environment changed and more students are looking at flexibility in delivery than before</a:t>
            </a:r>
          </a:p>
          <a:p>
            <a:pPr marL="285750" indent="-285750">
              <a:buFont typeface="Arial" panose="020B0604020202020204" pitchFamily="34" charset="0"/>
              <a:buChar char="•"/>
            </a:pPr>
            <a:r>
              <a:rPr lang="en-US" sz="1800" dirty="0"/>
              <a:t>Students are considering how online instruction will impact their </a:t>
            </a:r>
            <a:r>
              <a:rPr lang="en-US" sz="1800"/>
              <a:t>academic experience</a:t>
            </a:r>
            <a:endParaRPr lang="en-US" sz="1800" dirty="0"/>
          </a:p>
        </p:txBody>
      </p:sp>
    </p:spTree>
    <p:extLst>
      <p:ext uri="{BB962C8B-B14F-4D97-AF65-F5344CB8AC3E}">
        <p14:creationId xmlns:p14="http://schemas.microsoft.com/office/powerpoint/2010/main" val="153310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34CA-AD20-473E-8BC7-07E1CBD9C4B5}"/>
              </a:ext>
            </a:extLst>
          </p:cNvPr>
          <p:cNvSpPr>
            <a:spLocks noGrp="1"/>
          </p:cNvSpPr>
          <p:nvPr>
            <p:ph type="title"/>
          </p:nvPr>
        </p:nvSpPr>
        <p:spPr/>
        <p:txBody>
          <a:bodyPr/>
          <a:lstStyle/>
          <a:p>
            <a:r>
              <a:rPr lang="en-US" b="1" dirty="0">
                <a:solidFill>
                  <a:srgbClr val="002855"/>
                </a:solidFill>
              </a:rPr>
              <a:t>Admissions Changes</a:t>
            </a:r>
          </a:p>
        </p:txBody>
      </p:sp>
      <p:sp>
        <p:nvSpPr>
          <p:cNvPr id="3" name="Content Placeholder 2">
            <a:extLst>
              <a:ext uri="{FF2B5EF4-FFF2-40B4-BE49-F238E27FC236}">
                <a16:creationId xmlns:a16="http://schemas.microsoft.com/office/drawing/2014/main" id="{C43D028C-6FC2-46A6-A686-CB5F9D6E4868}"/>
              </a:ext>
            </a:extLst>
          </p:cNvPr>
          <p:cNvSpPr>
            <a:spLocks noGrp="1"/>
          </p:cNvSpPr>
          <p:nvPr>
            <p:ph idx="1"/>
          </p:nvPr>
        </p:nvSpPr>
        <p:spPr/>
        <p:txBody>
          <a:bodyPr/>
          <a:lstStyle/>
          <a:p>
            <a:r>
              <a:rPr lang="en-US" dirty="0"/>
              <a:t>Test Optional Admissions have been adopted for the next year as a response to COVID 19</a:t>
            </a:r>
          </a:p>
          <a:p>
            <a:r>
              <a:rPr lang="en-US" dirty="0"/>
              <a:t>Test optional applicants will be considered for merit aid and final program details are being developed</a:t>
            </a:r>
          </a:p>
          <a:p>
            <a:r>
              <a:rPr lang="en-US" dirty="0"/>
              <a:t>Guided Pathways program in CLASS will be implemented this fall. This will eliminate pre-majors in CLASS</a:t>
            </a:r>
          </a:p>
          <a:p>
            <a:endParaRPr lang="en-US" dirty="0"/>
          </a:p>
        </p:txBody>
      </p:sp>
    </p:spTree>
    <p:extLst>
      <p:ext uri="{BB962C8B-B14F-4D97-AF65-F5344CB8AC3E}">
        <p14:creationId xmlns:p14="http://schemas.microsoft.com/office/powerpoint/2010/main" val="2607778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0029-7609-4974-9CBE-ED788D239C34}"/>
              </a:ext>
            </a:extLst>
          </p:cNvPr>
          <p:cNvSpPr>
            <a:spLocks noGrp="1"/>
          </p:cNvSpPr>
          <p:nvPr>
            <p:ph type="title"/>
          </p:nvPr>
        </p:nvSpPr>
        <p:spPr/>
        <p:txBody>
          <a:bodyPr/>
          <a:lstStyle/>
          <a:p>
            <a:r>
              <a:rPr lang="en-US" b="1" dirty="0">
                <a:solidFill>
                  <a:srgbClr val="002855"/>
                </a:solidFill>
              </a:rPr>
              <a:t>Fall Communications</a:t>
            </a:r>
          </a:p>
        </p:txBody>
      </p:sp>
      <p:sp>
        <p:nvSpPr>
          <p:cNvPr id="3" name="Content Placeholder 2">
            <a:extLst>
              <a:ext uri="{FF2B5EF4-FFF2-40B4-BE49-F238E27FC236}">
                <a16:creationId xmlns:a16="http://schemas.microsoft.com/office/drawing/2014/main" id="{25648AAE-D4E2-4BDA-90AD-D340C1FC4222}"/>
              </a:ext>
            </a:extLst>
          </p:cNvPr>
          <p:cNvSpPr>
            <a:spLocks noGrp="1"/>
          </p:cNvSpPr>
          <p:nvPr>
            <p:ph idx="1"/>
          </p:nvPr>
        </p:nvSpPr>
        <p:spPr/>
        <p:txBody>
          <a:bodyPr>
            <a:normAutofit/>
          </a:bodyPr>
          <a:lstStyle/>
          <a:p>
            <a:r>
              <a:rPr lang="en-US" dirty="0"/>
              <a:t>Encourage app emails</a:t>
            </a:r>
          </a:p>
          <a:p>
            <a:pPr lvl="1"/>
            <a:r>
              <a:rPr lang="en-US" dirty="0"/>
              <a:t>Application opened on August 1st</a:t>
            </a:r>
          </a:p>
          <a:p>
            <a:r>
              <a:rPr lang="en-US" dirty="0"/>
              <a:t>App fee waiver postcard </a:t>
            </a:r>
          </a:p>
          <a:p>
            <a:pPr lvl="1"/>
            <a:r>
              <a:rPr lang="en-US" dirty="0"/>
              <a:t>Identified new populations to receive fee waivers</a:t>
            </a:r>
          </a:p>
          <a:p>
            <a:r>
              <a:rPr lang="en-US" dirty="0"/>
              <a:t>Viewbook mailing </a:t>
            </a:r>
          </a:p>
          <a:p>
            <a:r>
              <a:rPr lang="en-US" dirty="0"/>
              <a:t>Digital marketing plans</a:t>
            </a:r>
          </a:p>
        </p:txBody>
      </p:sp>
    </p:spTree>
    <p:extLst>
      <p:ext uri="{BB962C8B-B14F-4D97-AF65-F5344CB8AC3E}">
        <p14:creationId xmlns:p14="http://schemas.microsoft.com/office/powerpoint/2010/main" val="146307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13E7-DD9E-4CBE-82DF-6FE55C99806E}"/>
              </a:ext>
            </a:extLst>
          </p:cNvPr>
          <p:cNvSpPr>
            <a:spLocks noGrp="1"/>
          </p:cNvSpPr>
          <p:nvPr>
            <p:ph type="title"/>
          </p:nvPr>
        </p:nvSpPr>
        <p:spPr/>
        <p:txBody>
          <a:bodyPr/>
          <a:lstStyle/>
          <a:p>
            <a:r>
              <a:rPr lang="en-US" b="1" dirty="0">
                <a:solidFill>
                  <a:srgbClr val="002855"/>
                </a:solidFill>
              </a:rPr>
              <a:t>Fall Recruitment </a:t>
            </a:r>
          </a:p>
        </p:txBody>
      </p:sp>
      <p:sp>
        <p:nvSpPr>
          <p:cNvPr id="3" name="Content Placeholder 2">
            <a:extLst>
              <a:ext uri="{FF2B5EF4-FFF2-40B4-BE49-F238E27FC236}">
                <a16:creationId xmlns:a16="http://schemas.microsoft.com/office/drawing/2014/main" id="{B9E11555-CED0-43BC-B502-3E4F3FDD9B1A}"/>
              </a:ext>
            </a:extLst>
          </p:cNvPr>
          <p:cNvSpPr>
            <a:spLocks noGrp="1"/>
          </p:cNvSpPr>
          <p:nvPr>
            <p:ph idx="1"/>
          </p:nvPr>
        </p:nvSpPr>
        <p:spPr/>
        <p:txBody>
          <a:bodyPr/>
          <a:lstStyle/>
          <a:p>
            <a:r>
              <a:rPr lang="en-US" dirty="0"/>
              <a:t>Many college fairs are going virtual for the fall</a:t>
            </a:r>
          </a:p>
          <a:p>
            <a:r>
              <a:rPr lang="en-US" dirty="0"/>
              <a:t>Participated in a number of regional and national fairs virtually</a:t>
            </a:r>
          </a:p>
          <a:p>
            <a:r>
              <a:rPr lang="en-US" dirty="0"/>
              <a:t>Additional virtual opportunities will be provided to students directly </a:t>
            </a:r>
          </a:p>
          <a:p>
            <a:pPr lvl="1"/>
            <a:r>
              <a:rPr lang="en-US" dirty="0"/>
              <a:t>AUAs, Discover, Meet WVU, VC programing, </a:t>
            </a:r>
            <a:r>
              <a:rPr lang="en-US" dirty="0" err="1"/>
              <a:t>etc</a:t>
            </a:r>
            <a:endParaRPr lang="en-US" dirty="0"/>
          </a:p>
        </p:txBody>
      </p:sp>
    </p:spTree>
    <p:extLst>
      <p:ext uri="{BB962C8B-B14F-4D97-AF65-F5344CB8AC3E}">
        <p14:creationId xmlns:p14="http://schemas.microsoft.com/office/powerpoint/2010/main" val="300658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E048D6-889B-46FB-8806-1CB75FB74976}"/>
              </a:ext>
            </a:extLst>
          </p:cNvPr>
          <p:cNvSpPr>
            <a:spLocks noGrp="1"/>
          </p:cNvSpPr>
          <p:nvPr>
            <p:ph type="title"/>
          </p:nvPr>
        </p:nvSpPr>
        <p:spPr/>
        <p:txBody>
          <a:bodyPr/>
          <a:lstStyle/>
          <a:p>
            <a:r>
              <a:rPr lang="en-US" b="1" dirty="0">
                <a:solidFill>
                  <a:srgbClr val="002855"/>
                </a:solidFill>
              </a:rPr>
              <a:t>Graduate Admissions</a:t>
            </a:r>
          </a:p>
        </p:txBody>
      </p:sp>
      <p:sp>
        <p:nvSpPr>
          <p:cNvPr id="5" name="Content Placeholder 4">
            <a:extLst>
              <a:ext uri="{FF2B5EF4-FFF2-40B4-BE49-F238E27FC236}">
                <a16:creationId xmlns:a16="http://schemas.microsoft.com/office/drawing/2014/main" id="{82BD9CE3-E779-4C44-9BAC-F9A18360264D}"/>
              </a:ext>
            </a:extLst>
          </p:cNvPr>
          <p:cNvSpPr>
            <a:spLocks noGrp="1"/>
          </p:cNvSpPr>
          <p:nvPr>
            <p:ph idx="1"/>
          </p:nvPr>
        </p:nvSpPr>
        <p:spPr/>
        <p:txBody>
          <a:bodyPr>
            <a:normAutofit fontScale="92500" lnSpcReduction="20000"/>
          </a:bodyPr>
          <a:lstStyle/>
          <a:p>
            <a:r>
              <a:rPr lang="en-US" dirty="0"/>
              <a:t>Graduate admissions is seeing continued growth in enrollment numbers</a:t>
            </a:r>
          </a:p>
          <a:p>
            <a:r>
              <a:rPr lang="en-US" dirty="0"/>
              <a:t>Inbound marketing has contributed to the application growth and interest in WVU</a:t>
            </a:r>
          </a:p>
          <a:p>
            <a:r>
              <a:rPr lang="en-US" dirty="0"/>
              <a:t>Welcome Erin Fields as a new program coordinator</a:t>
            </a:r>
          </a:p>
          <a:p>
            <a:r>
              <a:rPr lang="en-US" dirty="0"/>
              <a:t>Target X application roll out is complete</a:t>
            </a:r>
          </a:p>
          <a:p>
            <a:r>
              <a:rPr lang="en-US" dirty="0"/>
              <a:t>Transitioned SOM away from a paper application to and are in the process of finally moving Dentistry to Target X</a:t>
            </a:r>
          </a:p>
        </p:txBody>
      </p:sp>
    </p:spTree>
    <p:extLst>
      <p:ext uri="{BB962C8B-B14F-4D97-AF65-F5344CB8AC3E}">
        <p14:creationId xmlns:p14="http://schemas.microsoft.com/office/powerpoint/2010/main" val="421246983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D5A8C00B38864E9D78CFEF12637896" ma:contentTypeVersion="11" ma:contentTypeDescription="Create a new document." ma:contentTypeScope="" ma:versionID="4a8eca23fb64c01afe3b29df139c5fcf">
  <xsd:schema xmlns:xsd="http://www.w3.org/2001/XMLSchema" xmlns:xs="http://www.w3.org/2001/XMLSchema" xmlns:p="http://schemas.microsoft.com/office/2006/metadata/properties" xmlns:ns3="b6cf5444-80d1-4b91-9442-d6892f838786" xmlns:ns4="40aefcf6-ffec-4496-9441-851f0dcecd19" targetNamespace="http://schemas.microsoft.com/office/2006/metadata/properties" ma:root="true" ma:fieldsID="eec2294a4c5989421c0eef6fda873b22" ns3:_="" ns4:_="">
    <xsd:import namespace="b6cf5444-80d1-4b91-9442-d6892f838786"/>
    <xsd:import namespace="40aefcf6-ffec-4496-9441-851f0dcecd1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f5444-80d1-4b91-9442-d6892f83878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aefcf6-ffec-4496-9441-851f0dcecd1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66EA8-5E6C-49C8-AF46-5D189EB40F92}">
  <ds:schemaRefs>
    <ds:schemaRef ds:uri="http://schemas.microsoft.com/sharepoint/v3/contenttype/forms"/>
  </ds:schemaRefs>
</ds:datastoreItem>
</file>

<file path=customXml/itemProps2.xml><?xml version="1.0" encoding="utf-8"?>
<ds:datastoreItem xmlns:ds="http://schemas.openxmlformats.org/officeDocument/2006/customXml" ds:itemID="{4B0D41D2-A36B-445E-8C05-DFC30B66A7DE}">
  <ds:schemaRefs>
    <ds:schemaRef ds:uri="http://purl.org/dc/dcmitype/"/>
    <ds:schemaRef ds:uri="http://schemas.microsoft.com/office/infopath/2007/PartnerControls"/>
    <ds:schemaRef ds:uri="http://purl.org/dc/elements/1.1/"/>
    <ds:schemaRef ds:uri="http://schemas.microsoft.com/office/2006/documentManagement/types"/>
    <ds:schemaRef ds:uri="40aefcf6-ffec-4496-9441-851f0dcecd19"/>
    <ds:schemaRef ds:uri="http://purl.org/dc/terms/"/>
    <ds:schemaRef ds:uri="http://schemas.openxmlformats.org/package/2006/metadata/core-properties"/>
    <ds:schemaRef ds:uri="b6cf5444-80d1-4b91-9442-d6892f83878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DA3FD4-A89A-474F-851A-17BE93C2C8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f5444-80d1-4b91-9442-d6892f838786"/>
    <ds:schemaRef ds:uri="40aefcf6-ffec-4496-9441-851f0dcec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589</Words>
  <Application>Microsoft Office PowerPoint</Application>
  <PresentationFormat>On-screen Show (16:9)</PresentationFormat>
  <Paragraphs>55</Paragraphs>
  <Slides>10</Slides>
  <Notes>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10</vt:i4>
      </vt:variant>
    </vt:vector>
  </HeadingPairs>
  <TitlesOfParts>
    <vt:vector size="19" baseType="lpstr">
      <vt:lpstr>Arial</vt:lpstr>
      <vt:lpstr>Calibri</vt:lpstr>
      <vt:lpstr>Calibri Light</vt:lpstr>
      <vt:lpstr>1_Custom Design</vt:lpstr>
      <vt:lpstr>5_Custom Design</vt:lpstr>
      <vt:lpstr>2_Custom Design</vt:lpstr>
      <vt:lpstr>Custom Design</vt:lpstr>
      <vt:lpstr>3_Custom Design</vt:lpstr>
      <vt:lpstr>4_Custom Design</vt:lpstr>
      <vt:lpstr>Enrollment Update</vt:lpstr>
      <vt:lpstr>PowerPoint Presentation</vt:lpstr>
      <vt:lpstr>National Trends</vt:lpstr>
      <vt:lpstr>PowerPoint Presentation</vt:lpstr>
      <vt:lpstr>PowerPoint Presentation</vt:lpstr>
      <vt:lpstr>Admissions Changes</vt:lpstr>
      <vt:lpstr>Fall Communications</vt:lpstr>
      <vt:lpstr>Fall Recruitment </vt:lpstr>
      <vt:lpstr>Graduate Admissions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Update</dc:title>
  <dc:creator>George Zimmerman</dc:creator>
  <cp:lastModifiedBy>Sarah Gould</cp:lastModifiedBy>
  <cp:revision>1</cp:revision>
  <dcterms:created xsi:type="dcterms:W3CDTF">2020-08-25T12:44:22Z</dcterms:created>
  <dcterms:modified xsi:type="dcterms:W3CDTF">2020-08-28T20:18:28Z</dcterms:modified>
</cp:coreProperties>
</file>