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</p:sldMasterIdLst>
  <p:notesMasterIdLst>
    <p:notesMasterId r:id="rId14"/>
  </p:notesMasterIdLst>
  <p:handoutMasterIdLst>
    <p:handoutMasterId r:id="rId15"/>
  </p:handoutMasterIdLst>
  <p:sldIdLst>
    <p:sldId id="285" r:id="rId3"/>
    <p:sldId id="257" r:id="rId4"/>
    <p:sldId id="265" r:id="rId5"/>
    <p:sldId id="272" r:id="rId6"/>
    <p:sldId id="273" r:id="rId7"/>
    <p:sldId id="282" r:id="rId8"/>
    <p:sldId id="275" r:id="rId9"/>
    <p:sldId id="276" r:id="rId10"/>
    <p:sldId id="283" r:id="rId11"/>
    <p:sldId id="284" r:id="rId12"/>
    <p:sldId id="274" r:id="rId13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060"/>
    <a:srgbClr val="F0B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2" autoAdjust="0"/>
    <p:restoredTop sz="94683" autoAdjust="0"/>
  </p:normalViewPr>
  <p:slideViewPr>
    <p:cSldViewPr snapToObjects="1">
      <p:cViewPr varScale="1">
        <p:scale>
          <a:sx n="89" d="100"/>
          <a:sy n="89" d="100"/>
        </p:scale>
        <p:origin x="79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1" d="100"/>
          <a:sy n="91" d="100"/>
        </p:scale>
        <p:origin x="370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698A63F8-D0C7-4044-B08E-4C7E36E226BC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D76C974B-9301-8E4E-8114-11895BFC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60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B6A262D5-26FB-0C44-8DB6-DDF6DBD8DFF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50FB0C33-F185-2746-956E-EF79641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85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90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3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2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8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92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6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8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0C33-F185-2746-956E-EF7964142E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7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12131"/>
            <a:ext cx="86106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2914650"/>
            <a:ext cx="61722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76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4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0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4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8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23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7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1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11090"/>
            <a:ext cx="7772400" cy="1021556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8595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24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24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693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693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19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48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Footer Placeholder 5"/>
          <p:cNvSpPr txBox="1">
            <a:spLocks/>
          </p:cNvSpPr>
          <p:nvPr userDrawn="1"/>
        </p:nvSpPr>
        <p:spPr>
          <a:xfrm>
            <a:off x="5410200" y="4552950"/>
            <a:ext cx="35814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2000"/>
                  </a:schemeClr>
                </a:solidFill>
                <a:effectLst/>
                <a:uLnTx/>
                <a:uFillTx/>
                <a:latin typeface="+mj-lt"/>
                <a:ea typeface="+mn-ea"/>
                <a:cs typeface="Times New Roman (Body)"/>
              </a:rPr>
              <a:t>WEST VIRGINIA UNIVERSITY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2000"/>
                  </a:schemeClr>
                </a:solidFill>
                <a:effectLst/>
                <a:uLnTx/>
                <a:uFillTx/>
                <a:latin typeface="+mj-lt"/>
                <a:ea typeface="+mn-ea"/>
                <a:cs typeface="Times New Roman (Body)"/>
              </a:rPr>
              <a:t> OFFICE OF GRADUATE ADMISSIONS &amp; RECRUITMENT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400" b="0" u="none" kern="1200" cap="all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4FF8-5BEC-4739-8966-D749D634E9A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1648-4083-4337-B2A2-FCEDC0BD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9551"/>
            <a:ext cx="8610600" cy="2705100"/>
          </a:xfrm>
        </p:spPr>
        <p:txBody>
          <a:bodyPr/>
          <a:lstStyle/>
          <a:p>
            <a:r>
              <a:rPr lang="en-US" sz="4400" dirty="0"/>
              <a:t>Graduate Admissions and Recruitment (OGAR)101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101" y="3352800"/>
            <a:ext cx="6172200" cy="8763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Shelly Quance, Director</a:t>
            </a:r>
          </a:p>
          <a:p>
            <a:r>
              <a:rPr lang="en-US" sz="2400" dirty="0"/>
              <a:t>Shannon Nicholson, Program Director</a:t>
            </a:r>
          </a:p>
        </p:txBody>
      </p:sp>
    </p:spTree>
    <p:extLst>
      <p:ext uri="{BB962C8B-B14F-4D97-AF65-F5344CB8AC3E}">
        <p14:creationId xmlns:p14="http://schemas.microsoft.com/office/powerpoint/2010/main" val="122567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Inbound marketing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BBD3B2C-0596-124F-9CB0-9E9BCD27E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686800" cy="3428999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963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applicants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influenced</a:t>
            </a: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by Inbound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451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applicants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sourced</a:t>
            </a: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from Inbound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602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enrolled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students </a:t>
            </a:r>
            <a:r>
              <a:rPr lang="en-US" sz="3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influenced</a:t>
            </a: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by Inbound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327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enrolled</a:t>
            </a:r>
            <a:r>
              <a:rPr lang="en-US" sz="38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students </a:t>
            </a:r>
            <a:r>
              <a:rPr lang="en-US" sz="3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sourced</a:t>
            </a:r>
            <a:r>
              <a:rPr lang="en-US" sz="3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by Inbound</a:t>
            </a:r>
          </a:p>
          <a:p>
            <a:pPr>
              <a:spcAft>
                <a:spcPts val="400"/>
              </a:spcAft>
            </a:pPr>
            <a:r>
              <a:rPr lang="en-US" sz="3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ROI: (Avg. Tuition x 327 enrolled) - COB = ~ $ 5,700,000.00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0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Launch of Target 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58200" cy="31241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Process Fall 2020 applications</a:t>
            </a:r>
          </a:p>
          <a:p>
            <a:r>
              <a:rPr lang="en-US" dirty="0">
                <a:solidFill>
                  <a:schemeClr val="bg1"/>
                </a:solidFill>
              </a:rPr>
              <a:t>Up and ready by mid-September 2019</a:t>
            </a:r>
          </a:p>
          <a:p>
            <a:r>
              <a:rPr lang="en-US" dirty="0">
                <a:solidFill>
                  <a:schemeClr val="bg1"/>
                </a:solidFill>
              </a:rPr>
              <a:t>Collaboration with Technical Team, WVU Online, University Relations</a:t>
            </a:r>
          </a:p>
        </p:txBody>
      </p:sp>
    </p:spTree>
    <p:extLst>
      <p:ext uri="{BB962C8B-B14F-4D97-AF65-F5344CB8AC3E}">
        <p14:creationId xmlns:p14="http://schemas.microsoft.com/office/powerpoint/2010/main" val="99678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Office of Graduate Admissions and Recruitment (OGAR)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57350"/>
            <a:ext cx="8077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Created in 2014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Responsible for recruitment and processing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sz="3600" dirty="0" err="1">
                <a:solidFill>
                  <a:schemeClr val="bg1"/>
                </a:solidFill>
              </a:rPr>
              <a:t>GraDuate</a:t>
            </a:r>
            <a:r>
              <a:rPr lang="en-US" sz="3600" dirty="0">
                <a:solidFill>
                  <a:schemeClr val="bg1"/>
                </a:solidFill>
              </a:rPr>
              <a:t> Education at </a:t>
            </a:r>
            <a:r>
              <a:rPr lang="en-US" sz="3600" dirty="0" err="1">
                <a:solidFill>
                  <a:schemeClr val="bg1"/>
                </a:solidFill>
              </a:rPr>
              <a:t>wvu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23950"/>
            <a:ext cx="8153400" cy="3505199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solidFill>
                  <a:srgbClr val="FFFFFF"/>
                </a:solidFill>
              </a:rPr>
              <a:t>Decentralized structure</a:t>
            </a:r>
          </a:p>
          <a:p>
            <a:pPr>
              <a:spcAft>
                <a:spcPts val="1800"/>
              </a:spcAft>
            </a:pPr>
            <a:r>
              <a:rPr lang="en-US" dirty="0">
                <a:solidFill>
                  <a:srgbClr val="FFFFFF"/>
                </a:solidFill>
              </a:rPr>
              <a:t>Unique admission requirements and deadlines</a:t>
            </a:r>
          </a:p>
          <a:p>
            <a:pPr>
              <a:spcAft>
                <a:spcPts val="1800"/>
              </a:spcAft>
            </a:pPr>
            <a:r>
              <a:rPr lang="en-US" dirty="0">
                <a:solidFill>
                  <a:srgbClr val="FFFFFF"/>
                </a:solidFill>
              </a:rPr>
              <a:t>ALL admission decisions made by individual programs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Reducing Amount of Time Applications await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8153400" cy="3505199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endParaRPr lang="en-US" sz="1800" dirty="0">
              <a:solidFill>
                <a:srgbClr val="FFFFFF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1800" dirty="0">
                <a:solidFill>
                  <a:srgbClr val="FFFFFF"/>
                </a:solidFill>
              </a:rPr>
              <a:t>Processing done cradle to grave</a:t>
            </a:r>
          </a:p>
          <a:p>
            <a:pPr>
              <a:spcAft>
                <a:spcPts val="1800"/>
              </a:spcAft>
            </a:pPr>
            <a:r>
              <a:rPr lang="en-US" sz="1800" dirty="0">
                <a:solidFill>
                  <a:srgbClr val="FFFFFF"/>
                </a:solidFill>
              </a:rPr>
              <a:t>Out to Department reports shared </a:t>
            </a:r>
          </a:p>
          <a:p>
            <a:pPr>
              <a:spcAft>
                <a:spcPts val="1800"/>
              </a:spcAft>
            </a:pPr>
            <a:r>
              <a:rPr lang="en-US" sz="1800" dirty="0">
                <a:solidFill>
                  <a:srgbClr val="FFFFFF"/>
                </a:solidFill>
              </a:rPr>
              <a:t>App Review Launch</a:t>
            </a:r>
          </a:p>
          <a:p>
            <a:pPr>
              <a:spcAft>
                <a:spcPts val="1800"/>
              </a:spcAft>
            </a:pPr>
            <a:r>
              <a:rPr lang="en-US" sz="1800" dirty="0">
                <a:solidFill>
                  <a:srgbClr val="FFFFFF"/>
                </a:solidFill>
              </a:rPr>
              <a:t>Review with unofficial transcripts</a:t>
            </a:r>
          </a:p>
          <a:p>
            <a:pPr>
              <a:spcAft>
                <a:spcPts val="1800"/>
              </a:spcAft>
            </a:pPr>
            <a:endParaRPr lang="en-US" sz="1800" dirty="0">
              <a:solidFill>
                <a:srgbClr val="FFFFFF"/>
              </a:solidFill>
            </a:endParaRPr>
          </a:p>
          <a:p>
            <a:pPr>
              <a:spcAft>
                <a:spcPts val="180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Action Button: Forward or Next 3">
            <a:hlinkClick r:id="rId4" action="ppaction://hlinksldjump" highlightClick="1"/>
          </p:cNvPr>
          <p:cNvSpPr/>
          <p:nvPr/>
        </p:nvSpPr>
        <p:spPr>
          <a:xfrm>
            <a:off x="8229600" y="4019550"/>
            <a:ext cx="381000" cy="381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7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713" y="1276350"/>
            <a:ext cx="8610600" cy="312419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snapshot comparison between March 2017 and March 2018 showed a 29.8% decrease in the number of applications “Out to Department” awaiting admission decisions.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9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1"/>
            <a:ext cx="8229600" cy="6096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OGAR Marketing and Recruitment</a:t>
            </a:r>
            <a:endParaRPr lang="en-US" sz="2400" dirty="0">
              <a:solidFill>
                <a:srgbClr val="F0B31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382000" cy="243839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OGAR intends to guide potential graduate students to their graduate school decision through a seamless, cross-channel experience that offers frequent opportunity for discovery, engagement, and action utilizing organic publishing, paid advertisements, and customer relationship management (CRM) communications.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2C347F-8218-C144-A8DB-7DEE94EE300A}"/>
              </a:ext>
            </a:extLst>
          </p:cNvPr>
          <p:cNvSpPr txBox="1">
            <a:spLocks/>
          </p:cNvSpPr>
          <p:nvPr/>
        </p:nvSpPr>
        <p:spPr>
          <a:xfrm>
            <a:off x="457200" y="3790950"/>
            <a:ext cx="8382000" cy="466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Inbound &amp; Re-Engagement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Inbound Marketing</a:t>
            </a:r>
            <a:endParaRPr lang="en-US" dirty="0">
              <a:solidFill>
                <a:srgbClr val="F0B31C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FAC6C8-6F9B-D449-80CB-52CA3C884E3E}"/>
              </a:ext>
            </a:extLst>
          </p:cNvPr>
          <p:cNvSpPr txBox="1">
            <a:spLocks/>
          </p:cNvSpPr>
          <p:nvPr/>
        </p:nvSpPr>
        <p:spPr>
          <a:xfrm>
            <a:off x="3518808" y="1482824"/>
            <a:ext cx="3591067" cy="93759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0B83CC-9052-F34B-93B2-F2B311189A7A}"/>
              </a:ext>
            </a:extLst>
          </p:cNvPr>
          <p:cNvSpPr txBox="1">
            <a:spLocks/>
          </p:cNvSpPr>
          <p:nvPr/>
        </p:nvSpPr>
        <p:spPr>
          <a:xfrm>
            <a:off x="3478168" y="2079409"/>
            <a:ext cx="6307763" cy="85724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Social </a:t>
            </a:r>
            <a:r>
              <a:rPr lang="en-US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Media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(Organic)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132A5E-0CB3-B548-A967-88F338D4D935}"/>
              </a:ext>
            </a:extLst>
          </p:cNvPr>
          <p:cNvSpPr txBox="1">
            <a:spLocks/>
          </p:cNvSpPr>
          <p:nvPr/>
        </p:nvSpPr>
        <p:spPr>
          <a:xfrm>
            <a:off x="3445034" y="2723086"/>
            <a:ext cx="6307762" cy="10324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en-US" sz="40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Media (Paid)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46748D-8D2F-164A-9066-22F1E24A4D81}"/>
              </a:ext>
            </a:extLst>
          </p:cNvPr>
          <p:cNvCxnSpPr>
            <a:cxnSpLocks/>
          </p:cNvCxnSpPr>
          <p:nvPr/>
        </p:nvCxnSpPr>
        <p:spPr>
          <a:xfrm flipV="1">
            <a:off x="2694259" y="2060138"/>
            <a:ext cx="753548" cy="275757"/>
          </a:xfrm>
          <a:prstGeom prst="straightConnector1">
            <a:avLst/>
          </a:prstGeom>
          <a:ln w="38100">
            <a:solidFill>
              <a:srgbClr val="DCA5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7BA228-DA60-5C42-8277-BB02B7B0318A}"/>
              </a:ext>
            </a:extLst>
          </p:cNvPr>
          <p:cNvCxnSpPr>
            <a:cxnSpLocks/>
          </p:cNvCxnSpPr>
          <p:nvPr/>
        </p:nvCxnSpPr>
        <p:spPr>
          <a:xfrm flipV="1">
            <a:off x="2724620" y="2571750"/>
            <a:ext cx="753548" cy="1"/>
          </a:xfrm>
          <a:prstGeom prst="straightConnector1">
            <a:avLst/>
          </a:prstGeom>
          <a:ln w="38100">
            <a:solidFill>
              <a:srgbClr val="DCA5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202E99-4B82-154E-BE74-68836679187B}"/>
              </a:ext>
            </a:extLst>
          </p:cNvPr>
          <p:cNvCxnSpPr>
            <a:cxnSpLocks/>
          </p:cNvCxnSpPr>
          <p:nvPr/>
        </p:nvCxnSpPr>
        <p:spPr>
          <a:xfrm>
            <a:off x="2694259" y="2778040"/>
            <a:ext cx="709474" cy="270204"/>
          </a:xfrm>
          <a:prstGeom prst="straightConnector1">
            <a:avLst/>
          </a:prstGeom>
          <a:ln w="38100">
            <a:solidFill>
              <a:srgbClr val="DCA5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8778DB-5623-274D-B508-ACF9B1475D8D}"/>
              </a:ext>
            </a:extLst>
          </p:cNvPr>
          <p:cNvSpPr txBox="1">
            <a:spLocks/>
          </p:cNvSpPr>
          <p:nvPr/>
        </p:nvSpPr>
        <p:spPr>
          <a:xfrm>
            <a:off x="3237268" y="1109667"/>
            <a:ext cx="3103915" cy="5633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Channels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09B03DA-2D32-A04C-9019-9185ACC9D391}"/>
              </a:ext>
            </a:extLst>
          </p:cNvPr>
          <p:cNvSpPr txBox="1">
            <a:spLocks/>
          </p:cNvSpPr>
          <p:nvPr/>
        </p:nvSpPr>
        <p:spPr>
          <a:xfrm>
            <a:off x="158753" y="1088004"/>
            <a:ext cx="3103915" cy="5633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Awareness Content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93743DF-237E-2D4A-97AA-100363F09B89}"/>
              </a:ext>
            </a:extLst>
          </p:cNvPr>
          <p:cNvSpPr txBox="1">
            <a:spLocks/>
          </p:cNvSpPr>
          <p:nvPr/>
        </p:nvSpPr>
        <p:spPr>
          <a:xfrm flipH="1">
            <a:off x="158753" y="2154119"/>
            <a:ext cx="2987583" cy="65827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Blog Posts</a:t>
            </a:r>
          </a:p>
        </p:txBody>
      </p:sp>
    </p:spTree>
    <p:extLst>
      <p:ext uri="{BB962C8B-B14F-4D97-AF65-F5344CB8AC3E}">
        <p14:creationId xmlns:p14="http://schemas.microsoft.com/office/powerpoint/2010/main" val="376436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Inbound marketing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E65AC39-0187-D14A-BDA4-56ACCB057175}"/>
              </a:ext>
            </a:extLst>
          </p:cNvPr>
          <p:cNvSpPr txBox="1">
            <a:spLocks/>
          </p:cNvSpPr>
          <p:nvPr/>
        </p:nvSpPr>
        <p:spPr>
          <a:xfrm>
            <a:off x="5978322" y="1900433"/>
            <a:ext cx="3145358" cy="15882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Downloadable Guide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924C2E-AC2F-3348-A442-B1E05CA66416}"/>
              </a:ext>
            </a:extLst>
          </p:cNvPr>
          <p:cNvCxnSpPr>
            <a:cxnSpLocks/>
          </p:cNvCxnSpPr>
          <p:nvPr/>
        </p:nvCxnSpPr>
        <p:spPr>
          <a:xfrm>
            <a:off x="1687207" y="2519239"/>
            <a:ext cx="4457592" cy="1"/>
          </a:xfrm>
          <a:prstGeom prst="straightConnector1">
            <a:avLst/>
          </a:prstGeom>
          <a:ln w="38100">
            <a:solidFill>
              <a:srgbClr val="DCA5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36632D9-885C-8C4C-BF1A-CA5799A61005}"/>
              </a:ext>
            </a:extLst>
          </p:cNvPr>
          <p:cNvSpPr txBox="1">
            <a:spLocks/>
          </p:cNvSpPr>
          <p:nvPr/>
        </p:nvSpPr>
        <p:spPr>
          <a:xfrm flipH="1">
            <a:off x="152399" y="1956812"/>
            <a:ext cx="1680964" cy="12427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Blog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593762-84A5-7A4C-95D0-03A10DC3F484}"/>
              </a:ext>
            </a:extLst>
          </p:cNvPr>
          <p:cNvSpPr txBox="1">
            <a:spLocks/>
          </p:cNvSpPr>
          <p:nvPr/>
        </p:nvSpPr>
        <p:spPr>
          <a:xfrm>
            <a:off x="6144799" y="1200150"/>
            <a:ext cx="3591067" cy="5633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Consideration 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106CA8-E47C-C946-B99F-2AAD7ADFFE0C}"/>
              </a:ext>
            </a:extLst>
          </p:cNvPr>
          <p:cNvSpPr txBox="1">
            <a:spLocks/>
          </p:cNvSpPr>
          <p:nvPr/>
        </p:nvSpPr>
        <p:spPr>
          <a:xfrm>
            <a:off x="281406" y="1205838"/>
            <a:ext cx="3103915" cy="5633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Awareness Content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66AC32-3AE8-A946-9AFB-E8DF3C87DA54}"/>
              </a:ext>
            </a:extLst>
          </p:cNvPr>
          <p:cNvSpPr txBox="1">
            <a:spLocks/>
          </p:cNvSpPr>
          <p:nvPr/>
        </p:nvSpPr>
        <p:spPr>
          <a:xfrm>
            <a:off x="2162891" y="2077930"/>
            <a:ext cx="3557024" cy="8180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Landing Page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87B5E36-BFD0-9E48-93C3-81F03B2FDF2D}"/>
              </a:ext>
            </a:extLst>
          </p:cNvPr>
          <p:cNvSpPr txBox="1">
            <a:spLocks/>
          </p:cNvSpPr>
          <p:nvPr/>
        </p:nvSpPr>
        <p:spPr>
          <a:xfrm>
            <a:off x="3048000" y="1200150"/>
            <a:ext cx="3591067" cy="5633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Lead Generation</a:t>
            </a:r>
          </a:p>
        </p:txBody>
      </p:sp>
    </p:spTree>
    <p:extLst>
      <p:ext uri="{BB962C8B-B14F-4D97-AF65-F5344CB8AC3E}">
        <p14:creationId xmlns:p14="http://schemas.microsoft.com/office/powerpoint/2010/main" val="155888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Inbound marketing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051A871-0CA7-6847-BAE8-D02B12314FCC}"/>
              </a:ext>
            </a:extLst>
          </p:cNvPr>
          <p:cNvSpPr txBox="1">
            <a:spLocks/>
          </p:cNvSpPr>
          <p:nvPr/>
        </p:nvSpPr>
        <p:spPr>
          <a:xfrm>
            <a:off x="6983217" y="1706923"/>
            <a:ext cx="1502165" cy="1715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Direct 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Email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4178E5-72AC-E240-A79C-7EAA84B88F8F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1447800" y="2564463"/>
            <a:ext cx="5535417" cy="7288"/>
          </a:xfrm>
          <a:prstGeom prst="straightConnector1">
            <a:avLst/>
          </a:prstGeom>
          <a:ln w="38100">
            <a:solidFill>
              <a:srgbClr val="DCA5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9EBDDF0-005E-8846-9C29-101AD5297B38}"/>
              </a:ext>
            </a:extLst>
          </p:cNvPr>
          <p:cNvSpPr txBox="1">
            <a:spLocks/>
          </p:cNvSpPr>
          <p:nvPr/>
        </p:nvSpPr>
        <p:spPr>
          <a:xfrm flipH="1">
            <a:off x="136941" y="2242614"/>
            <a:ext cx="1530627" cy="65827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Lead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00E0310-DB49-F14A-BFB4-8917CDF67A08}"/>
              </a:ext>
            </a:extLst>
          </p:cNvPr>
          <p:cNvSpPr txBox="1">
            <a:spLocks/>
          </p:cNvSpPr>
          <p:nvPr/>
        </p:nvSpPr>
        <p:spPr>
          <a:xfrm>
            <a:off x="6324600" y="1103395"/>
            <a:ext cx="2819400" cy="5633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rgbClr val="DCA53B"/>
                </a:solidFill>
                <a:latin typeface="Arial" charset="0"/>
                <a:ea typeface="Arial" charset="0"/>
                <a:cs typeface="Arial" charset="0"/>
              </a:rPr>
              <a:t>Application Conversion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2F9348D-31E5-0144-9022-A9744F60732C}"/>
              </a:ext>
            </a:extLst>
          </p:cNvPr>
          <p:cNvSpPr txBox="1">
            <a:spLocks/>
          </p:cNvSpPr>
          <p:nvPr/>
        </p:nvSpPr>
        <p:spPr>
          <a:xfrm>
            <a:off x="1828800" y="1847269"/>
            <a:ext cx="4495800" cy="18674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Behavioral Data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Program of Interest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Research Area of Interest</a:t>
            </a:r>
          </a:p>
        </p:txBody>
      </p:sp>
    </p:spTree>
    <p:extLst>
      <p:ext uri="{BB962C8B-B14F-4D97-AF65-F5344CB8AC3E}">
        <p14:creationId xmlns:p14="http://schemas.microsoft.com/office/powerpoint/2010/main" val="947400715"/>
      </p:ext>
    </p:extLst>
  </p:cSld>
  <p:clrMapOvr>
    <a:masterClrMapping/>
  </p:clrMapOvr>
</p:sld>
</file>

<file path=ppt/theme/theme1.xml><?xml version="1.0" encoding="utf-8"?>
<a:theme xmlns:a="http://schemas.openxmlformats.org/drawingml/2006/main" name="WVU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WVUBrand.thmx</Template>
  <TotalTime>2632</TotalTime>
  <Words>280</Words>
  <Application>Microsoft Office PowerPoint</Application>
  <PresentationFormat>On-screen Show (16:9)</PresentationFormat>
  <Paragraphs>73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Times New Roman (Body)</vt:lpstr>
      <vt:lpstr>WVUBrand</vt:lpstr>
      <vt:lpstr>Custom Design</vt:lpstr>
      <vt:lpstr>Graduate Admissions and Recruitment (OGAR)101</vt:lpstr>
      <vt:lpstr>Office of Graduate Admissions and Recruitment (OGAR)</vt:lpstr>
      <vt:lpstr>GraDuate Education at wvu</vt:lpstr>
      <vt:lpstr>Reducing Amount of Time Applications await decision</vt:lpstr>
      <vt:lpstr>The Results</vt:lpstr>
      <vt:lpstr>OGAR Marketing and Recruitment</vt:lpstr>
      <vt:lpstr>Inbound Marketing</vt:lpstr>
      <vt:lpstr>Inbound marketing</vt:lpstr>
      <vt:lpstr>Inbound marketing</vt:lpstr>
      <vt:lpstr>Inbound marketing</vt:lpstr>
      <vt:lpstr>Launch of Target x</vt:lpstr>
    </vt:vector>
  </TitlesOfParts>
  <Manager/>
  <Company>West Virginia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 Schwer</dc:creator>
  <cp:keywords/>
  <dc:description/>
  <cp:lastModifiedBy>Shelly Quance</cp:lastModifiedBy>
  <cp:revision>158</cp:revision>
  <cp:lastPrinted>2015-07-08T20:49:55Z</cp:lastPrinted>
  <dcterms:created xsi:type="dcterms:W3CDTF">2011-05-31T15:02:54Z</dcterms:created>
  <dcterms:modified xsi:type="dcterms:W3CDTF">2018-12-06T22:55:50Z</dcterms:modified>
  <cp:category/>
</cp:coreProperties>
</file>