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5" r:id="rId3"/>
    <p:sldMasterId id="2147483697" r:id="rId4"/>
    <p:sldMasterId id="2147483709" r:id="rId5"/>
    <p:sldMasterId id="2147483721" r:id="rId6"/>
  </p:sldMasterIdLst>
  <p:sldIdLst>
    <p:sldId id="261" r:id="rId7"/>
    <p:sldId id="266" r:id="rId8"/>
    <p:sldId id="267" r:id="rId9"/>
    <p:sldId id="294" r:id="rId10"/>
    <p:sldId id="302" r:id="rId11"/>
    <p:sldId id="303" r:id="rId12"/>
    <p:sldId id="30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AA28"/>
    <a:srgbClr val="0325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11"/>
    <p:restoredTop sz="94706"/>
  </p:normalViewPr>
  <p:slideViewPr>
    <p:cSldViewPr snapToGrid="0" snapToObjects="1">
      <p:cViewPr varScale="1">
        <p:scale>
          <a:sx n="128" d="100"/>
          <a:sy n="128" d="100"/>
        </p:scale>
        <p:origin x="336"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viewProps" Target="viewProps.xml"/><Relationship Id="rId10" Type="http://schemas.openxmlformats.org/officeDocument/2006/relationships/slide" Target="slides/slide4.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140CD98-853A-F64E-ACF0-373F4C33706F}"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E07E4E-8067-AD4F-B178-1331CF3F17E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5733F0-41B8-114C-8FC4-C4F7802E4618}" type="datetimeFigureOut">
              <a:rPr lang="en-US" smtClean="0"/>
              <a:t>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342FC-F2E7-4F4A-98F6-4CD551D72E9A}" type="slidenum">
              <a:rPr lang="en-US" smtClean="0"/>
              <a:t>‹#›</a:t>
            </a:fld>
            <a:endParaRPr lang="en-US"/>
          </a:p>
        </p:txBody>
      </p:sp>
    </p:spTree>
    <p:extLst>
      <p:ext uri="{BB962C8B-B14F-4D97-AF65-F5344CB8AC3E}">
        <p14:creationId xmlns:p14="http://schemas.microsoft.com/office/powerpoint/2010/main" val="728474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5733F0-41B8-114C-8FC4-C4F7802E4618}" type="datetimeFigureOut">
              <a:rPr lang="en-US" smtClean="0"/>
              <a:t>1/30/2020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E342FC-F2E7-4F4A-98F6-4CD551D72E9A}" type="slidenum">
              <a:rPr lang="en-US" smtClean="0"/>
              <a:t>‹#›</a:t>
            </a:fld>
            <a:endParaRPr lang="en-US"/>
          </a:p>
        </p:txBody>
      </p:sp>
    </p:spTree>
    <p:extLst>
      <p:ext uri="{BB962C8B-B14F-4D97-AF65-F5344CB8AC3E}">
        <p14:creationId xmlns:p14="http://schemas.microsoft.com/office/powerpoint/2010/main" val="1798003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D7BFAF-05B7-654D-A6E5-E10CC37601CB}"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3444C5-9128-D04D-B1DB-628490163BD0}" type="slidenum">
              <a:rPr lang="en-US" smtClean="0"/>
              <a:t>‹#›</a:t>
            </a:fld>
            <a:endParaRPr lang="en-US"/>
          </a:p>
        </p:txBody>
      </p:sp>
    </p:spTree>
    <p:extLst>
      <p:ext uri="{BB962C8B-B14F-4D97-AF65-F5344CB8AC3E}">
        <p14:creationId xmlns:p14="http://schemas.microsoft.com/office/powerpoint/2010/main" val="1350215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D7BFAF-05B7-654D-A6E5-E10CC37601CB}"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3444C5-9128-D04D-B1DB-628490163BD0}" type="slidenum">
              <a:rPr lang="en-US" smtClean="0"/>
              <a:t>‹#›</a:t>
            </a:fld>
            <a:endParaRPr lang="en-US"/>
          </a:p>
        </p:txBody>
      </p:sp>
    </p:spTree>
    <p:extLst>
      <p:ext uri="{BB962C8B-B14F-4D97-AF65-F5344CB8AC3E}">
        <p14:creationId xmlns:p14="http://schemas.microsoft.com/office/powerpoint/2010/main" val="605101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D7BFAF-05B7-654D-A6E5-E10CC37601CB}"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3444C5-9128-D04D-B1DB-628490163BD0}" type="slidenum">
              <a:rPr lang="en-US" smtClean="0"/>
              <a:t>‹#›</a:t>
            </a:fld>
            <a:endParaRPr lang="en-US"/>
          </a:p>
        </p:txBody>
      </p:sp>
    </p:spTree>
    <p:extLst>
      <p:ext uri="{BB962C8B-B14F-4D97-AF65-F5344CB8AC3E}">
        <p14:creationId xmlns:p14="http://schemas.microsoft.com/office/powerpoint/2010/main" val="16023124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D7BFAF-05B7-654D-A6E5-E10CC37601CB}" type="datetimeFigureOut">
              <a:rPr lang="en-US" smtClean="0"/>
              <a:t>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3444C5-9128-D04D-B1DB-628490163BD0}" type="slidenum">
              <a:rPr lang="en-US" smtClean="0"/>
              <a:t>‹#›</a:t>
            </a:fld>
            <a:endParaRPr lang="en-US"/>
          </a:p>
        </p:txBody>
      </p:sp>
    </p:spTree>
    <p:extLst>
      <p:ext uri="{BB962C8B-B14F-4D97-AF65-F5344CB8AC3E}">
        <p14:creationId xmlns:p14="http://schemas.microsoft.com/office/powerpoint/2010/main" val="6210020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D7BFAF-05B7-654D-A6E5-E10CC37601CB}" type="datetimeFigureOut">
              <a:rPr lang="en-US" smtClean="0"/>
              <a:t>1/30/2020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3444C5-9128-D04D-B1DB-628490163BD0}" type="slidenum">
              <a:rPr lang="en-US" smtClean="0"/>
              <a:t>‹#›</a:t>
            </a:fld>
            <a:endParaRPr lang="en-US"/>
          </a:p>
        </p:txBody>
      </p:sp>
    </p:spTree>
    <p:extLst>
      <p:ext uri="{BB962C8B-B14F-4D97-AF65-F5344CB8AC3E}">
        <p14:creationId xmlns:p14="http://schemas.microsoft.com/office/powerpoint/2010/main" val="4103416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D7BFAF-05B7-654D-A6E5-E10CC37601CB}" type="datetimeFigureOut">
              <a:rPr lang="en-US" smtClean="0"/>
              <a:t>1/30/2020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3444C5-9128-D04D-B1DB-628490163BD0}" type="slidenum">
              <a:rPr lang="en-US" smtClean="0"/>
              <a:t>‹#›</a:t>
            </a:fld>
            <a:endParaRPr lang="en-US"/>
          </a:p>
        </p:txBody>
      </p:sp>
    </p:spTree>
    <p:extLst>
      <p:ext uri="{BB962C8B-B14F-4D97-AF65-F5344CB8AC3E}">
        <p14:creationId xmlns:p14="http://schemas.microsoft.com/office/powerpoint/2010/main" val="10427092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D7BFAF-05B7-654D-A6E5-E10CC37601CB}" type="datetimeFigureOut">
              <a:rPr lang="en-US" smtClean="0"/>
              <a:t>1/30/2020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3444C5-9128-D04D-B1DB-628490163BD0}" type="slidenum">
              <a:rPr lang="en-US" smtClean="0"/>
              <a:t>‹#›</a:t>
            </a:fld>
            <a:endParaRPr lang="en-US"/>
          </a:p>
        </p:txBody>
      </p:sp>
    </p:spTree>
    <p:extLst>
      <p:ext uri="{BB962C8B-B14F-4D97-AF65-F5344CB8AC3E}">
        <p14:creationId xmlns:p14="http://schemas.microsoft.com/office/powerpoint/2010/main" val="13482758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D7BFAF-05B7-654D-A6E5-E10CC37601CB}" type="datetimeFigureOut">
              <a:rPr lang="en-US" smtClean="0"/>
              <a:t>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3444C5-9128-D04D-B1DB-628490163BD0}" type="slidenum">
              <a:rPr lang="en-US" smtClean="0"/>
              <a:t>‹#›</a:t>
            </a:fld>
            <a:endParaRPr lang="en-US"/>
          </a:p>
        </p:txBody>
      </p:sp>
    </p:spTree>
    <p:extLst>
      <p:ext uri="{BB962C8B-B14F-4D97-AF65-F5344CB8AC3E}">
        <p14:creationId xmlns:p14="http://schemas.microsoft.com/office/powerpoint/2010/main" val="224364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A28F40-778C-47EE-8443-359862440E1C}"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07C5E6-4F17-4105-822C-F698039ABD98}" type="slidenum">
              <a:rPr lang="en-US" smtClean="0"/>
              <a:t>‹#›</a:t>
            </a:fld>
            <a:endParaRPr lang="en-US"/>
          </a:p>
        </p:txBody>
      </p:sp>
    </p:spTree>
    <p:extLst>
      <p:ext uri="{BB962C8B-B14F-4D97-AF65-F5344CB8AC3E}">
        <p14:creationId xmlns:p14="http://schemas.microsoft.com/office/powerpoint/2010/main" val="40951996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D7BFAF-05B7-654D-A6E5-E10CC37601CB}" type="datetimeFigureOut">
              <a:rPr lang="en-US" smtClean="0"/>
              <a:t>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3444C5-9128-D04D-B1DB-628490163BD0}" type="slidenum">
              <a:rPr lang="en-US" smtClean="0"/>
              <a:t>‹#›</a:t>
            </a:fld>
            <a:endParaRPr lang="en-US"/>
          </a:p>
        </p:txBody>
      </p:sp>
    </p:spTree>
    <p:extLst>
      <p:ext uri="{BB962C8B-B14F-4D97-AF65-F5344CB8AC3E}">
        <p14:creationId xmlns:p14="http://schemas.microsoft.com/office/powerpoint/2010/main" val="20593089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D7BFAF-05B7-654D-A6E5-E10CC37601CB}"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3444C5-9128-D04D-B1DB-628490163BD0}" type="slidenum">
              <a:rPr lang="en-US" smtClean="0"/>
              <a:t>‹#›</a:t>
            </a:fld>
            <a:endParaRPr lang="en-US"/>
          </a:p>
        </p:txBody>
      </p:sp>
    </p:spTree>
    <p:extLst>
      <p:ext uri="{BB962C8B-B14F-4D97-AF65-F5344CB8AC3E}">
        <p14:creationId xmlns:p14="http://schemas.microsoft.com/office/powerpoint/2010/main" val="19595886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D7BFAF-05B7-654D-A6E5-E10CC37601CB}"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3444C5-9128-D04D-B1DB-628490163BD0}" type="slidenum">
              <a:rPr lang="en-US" smtClean="0"/>
              <a:t>‹#›</a:t>
            </a:fld>
            <a:endParaRPr lang="en-US"/>
          </a:p>
        </p:txBody>
      </p:sp>
    </p:spTree>
    <p:extLst>
      <p:ext uri="{BB962C8B-B14F-4D97-AF65-F5344CB8AC3E}">
        <p14:creationId xmlns:p14="http://schemas.microsoft.com/office/powerpoint/2010/main" val="9966419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74E57BD-0956-9043-81F2-C626F2A753F8}"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BCDD54-61A3-2D4E-8072-907331392313}" type="slidenum">
              <a:rPr lang="en-US" smtClean="0"/>
              <a:t>‹#›</a:t>
            </a:fld>
            <a:endParaRPr lang="en-US"/>
          </a:p>
        </p:txBody>
      </p:sp>
    </p:spTree>
    <p:extLst>
      <p:ext uri="{BB962C8B-B14F-4D97-AF65-F5344CB8AC3E}">
        <p14:creationId xmlns:p14="http://schemas.microsoft.com/office/powerpoint/2010/main" val="17325767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4E57BD-0956-9043-81F2-C626F2A753F8}"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BCDD54-61A3-2D4E-8072-907331392313}" type="slidenum">
              <a:rPr lang="en-US" smtClean="0"/>
              <a:t>‹#›</a:t>
            </a:fld>
            <a:endParaRPr lang="en-US"/>
          </a:p>
        </p:txBody>
      </p:sp>
    </p:spTree>
    <p:extLst>
      <p:ext uri="{BB962C8B-B14F-4D97-AF65-F5344CB8AC3E}">
        <p14:creationId xmlns:p14="http://schemas.microsoft.com/office/powerpoint/2010/main" val="16867179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4E57BD-0956-9043-81F2-C626F2A753F8}"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BCDD54-61A3-2D4E-8072-907331392313}" type="slidenum">
              <a:rPr lang="en-US" smtClean="0"/>
              <a:t>‹#›</a:t>
            </a:fld>
            <a:endParaRPr lang="en-US"/>
          </a:p>
        </p:txBody>
      </p:sp>
    </p:spTree>
    <p:extLst>
      <p:ext uri="{BB962C8B-B14F-4D97-AF65-F5344CB8AC3E}">
        <p14:creationId xmlns:p14="http://schemas.microsoft.com/office/powerpoint/2010/main" val="18852519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4E57BD-0956-9043-81F2-C626F2A753F8}" type="datetimeFigureOut">
              <a:rPr lang="en-US" smtClean="0"/>
              <a:t>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BCDD54-61A3-2D4E-8072-907331392313}" type="slidenum">
              <a:rPr lang="en-US" smtClean="0"/>
              <a:t>‹#›</a:t>
            </a:fld>
            <a:endParaRPr lang="en-US"/>
          </a:p>
        </p:txBody>
      </p:sp>
    </p:spTree>
    <p:extLst>
      <p:ext uri="{BB962C8B-B14F-4D97-AF65-F5344CB8AC3E}">
        <p14:creationId xmlns:p14="http://schemas.microsoft.com/office/powerpoint/2010/main" val="14564008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4E57BD-0956-9043-81F2-C626F2A753F8}" type="datetimeFigureOut">
              <a:rPr lang="en-US" smtClean="0"/>
              <a:t>1/30/2020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BCDD54-61A3-2D4E-8072-907331392313}" type="slidenum">
              <a:rPr lang="en-US" smtClean="0"/>
              <a:t>‹#›</a:t>
            </a:fld>
            <a:endParaRPr lang="en-US"/>
          </a:p>
        </p:txBody>
      </p:sp>
    </p:spTree>
    <p:extLst>
      <p:ext uri="{BB962C8B-B14F-4D97-AF65-F5344CB8AC3E}">
        <p14:creationId xmlns:p14="http://schemas.microsoft.com/office/powerpoint/2010/main" val="7107127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4E57BD-0956-9043-81F2-C626F2A753F8}" type="datetimeFigureOut">
              <a:rPr lang="en-US" smtClean="0"/>
              <a:t>1/30/2020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BCDD54-61A3-2D4E-8072-907331392313}" type="slidenum">
              <a:rPr lang="en-US" smtClean="0"/>
              <a:t>‹#›</a:t>
            </a:fld>
            <a:endParaRPr lang="en-US"/>
          </a:p>
        </p:txBody>
      </p:sp>
    </p:spTree>
    <p:extLst>
      <p:ext uri="{BB962C8B-B14F-4D97-AF65-F5344CB8AC3E}">
        <p14:creationId xmlns:p14="http://schemas.microsoft.com/office/powerpoint/2010/main" val="6450101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4E57BD-0956-9043-81F2-C626F2A753F8}" type="datetimeFigureOut">
              <a:rPr lang="en-US" smtClean="0"/>
              <a:t>1/30/2020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BCDD54-61A3-2D4E-8072-907331392313}" type="slidenum">
              <a:rPr lang="en-US" smtClean="0"/>
              <a:t>‹#›</a:t>
            </a:fld>
            <a:endParaRPr lang="en-US"/>
          </a:p>
        </p:txBody>
      </p:sp>
    </p:spTree>
    <p:extLst>
      <p:ext uri="{BB962C8B-B14F-4D97-AF65-F5344CB8AC3E}">
        <p14:creationId xmlns:p14="http://schemas.microsoft.com/office/powerpoint/2010/main" val="188645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0A28F40-778C-47EE-8443-359862440E1C}" type="datetimeFigureOut">
              <a:rPr lang="en-US" smtClean="0"/>
              <a:t>1/30/2020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07C5E6-4F17-4105-822C-F698039ABD98}" type="slidenum">
              <a:rPr lang="en-US" smtClean="0"/>
              <a:t>‹#›</a:t>
            </a:fld>
            <a:endParaRPr lang="en-US"/>
          </a:p>
        </p:txBody>
      </p:sp>
    </p:spTree>
    <p:extLst>
      <p:ext uri="{BB962C8B-B14F-4D97-AF65-F5344CB8AC3E}">
        <p14:creationId xmlns:p14="http://schemas.microsoft.com/office/powerpoint/2010/main" val="21594882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4E57BD-0956-9043-81F2-C626F2A753F8}" type="datetimeFigureOut">
              <a:rPr lang="en-US" smtClean="0"/>
              <a:t>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BCDD54-61A3-2D4E-8072-907331392313}" type="slidenum">
              <a:rPr lang="en-US" smtClean="0"/>
              <a:t>‹#›</a:t>
            </a:fld>
            <a:endParaRPr lang="en-US"/>
          </a:p>
        </p:txBody>
      </p:sp>
    </p:spTree>
    <p:extLst>
      <p:ext uri="{BB962C8B-B14F-4D97-AF65-F5344CB8AC3E}">
        <p14:creationId xmlns:p14="http://schemas.microsoft.com/office/powerpoint/2010/main" val="8740806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4E57BD-0956-9043-81F2-C626F2A753F8}" type="datetimeFigureOut">
              <a:rPr lang="en-US" smtClean="0"/>
              <a:t>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BCDD54-61A3-2D4E-8072-907331392313}" type="slidenum">
              <a:rPr lang="en-US" smtClean="0"/>
              <a:t>‹#›</a:t>
            </a:fld>
            <a:endParaRPr lang="en-US"/>
          </a:p>
        </p:txBody>
      </p:sp>
    </p:spTree>
    <p:extLst>
      <p:ext uri="{BB962C8B-B14F-4D97-AF65-F5344CB8AC3E}">
        <p14:creationId xmlns:p14="http://schemas.microsoft.com/office/powerpoint/2010/main" val="1885439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4E57BD-0956-9043-81F2-C626F2A753F8}"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BCDD54-61A3-2D4E-8072-907331392313}" type="slidenum">
              <a:rPr lang="en-US" smtClean="0"/>
              <a:t>‹#›</a:t>
            </a:fld>
            <a:endParaRPr lang="en-US"/>
          </a:p>
        </p:txBody>
      </p:sp>
    </p:spTree>
    <p:extLst>
      <p:ext uri="{BB962C8B-B14F-4D97-AF65-F5344CB8AC3E}">
        <p14:creationId xmlns:p14="http://schemas.microsoft.com/office/powerpoint/2010/main" val="3199058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4E57BD-0956-9043-81F2-C626F2A753F8}"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BCDD54-61A3-2D4E-8072-907331392313}" type="slidenum">
              <a:rPr lang="en-US" smtClean="0"/>
              <a:t>‹#›</a:t>
            </a:fld>
            <a:endParaRPr lang="en-US"/>
          </a:p>
        </p:txBody>
      </p:sp>
    </p:spTree>
    <p:extLst>
      <p:ext uri="{BB962C8B-B14F-4D97-AF65-F5344CB8AC3E}">
        <p14:creationId xmlns:p14="http://schemas.microsoft.com/office/powerpoint/2010/main" val="15060861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52A3C92-7C7B-3440-99B9-56651DDE0722}"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48622-0DFA-4946-8744-C7E896E48461}" type="slidenum">
              <a:rPr lang="en-US" smtClean="0"/>
              <a:t>‹#›</a:t>
            </a:fld>
            <a:endParaRPr lang="en-US"/>
          </a:p>
        </p:txBody>
      </p:sp>
    </p:spTree>
    <p:extLst>
      <p:ext uri="{BB962C8B-B14F-4D97-AF65-F5344CB8AC3E}">
        <p14:creationId xmlns:p14="http://schemas.microsoft.com/office/powerpoint/2010/main" val="8000162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2A3C92-7C7B-3440-99B9-56651DDE0722}"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48622-0DFA-4946-8744-C7E896E48461}" type="slidenum">
              <a:rPr lang="en-US" smtClean="0"/>
              <a:t>‹#›</a:t>
            </a:fld>
            <a:endParaRPr lang="en-US"/>
          </a:p>
        </p:txBody>
      </p:sp>
    </p:spTree>
    <p:extLst>
      <p:ext uri="{BB962C8B-B14F-4D97-AF65-F5344CB8AC3E}">
        <p14:creationId xmlns:p14="http://schemas.microsoft.com/office/powerpoint/2010/main" val="4786385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2A3C92-7C7B-3440-99B9-56651DDE0722}"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48622-0DFA-4946-8744-C7E896E48461}" type="slidenum">
              <a:rPr lang="en-US" smtClean="0"/>
              <a:t>‹#›</a:t>
            </a:fld>
            <a:endParaRPr lang="en-US"/>
          </a:p>
        </p:txBody>
      </p:sp>
    </p:spTree>
    <p:extLst>
      <p:ext uri="{BB962C8B-B14F-4D97-AF65-F5344CB8AC3E}">
        <p14:creationId xmlns:p14="http://schemas.microsoft.com/office/powerpoint/2010/main" val="43513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2A3C92-7C7B-3440-99B9-56651DDE0722}" type="datetimeFigureOut">
              <a:rPr lang="en-US" smtClean="0"/>
              <a:t>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C48622-0DFA-4946-8744-C7E896E48461}" type="slidenum">
              <a:rPr lang="en-US" smtClean="0"/>
              <a:t>‹#›</a:t>
            </a:fld>
            <a:endParaRPr lang="en-US"/>
          </a:p>
        </p:txBody>
      </p:sp>
    </p:spTree>
    <p:extLst>
      <p:ext uri="{BB962C8B-B14F-4D97-AF65-F5344CB8AC3E}">
        <p14:creationId xmlns:p14="http://schemas.microsoft.com/office/powerpoint/2010/main" val="1192164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2A3C92-7C7B-3440-99B9-56651DDE0722}" type="datetimeFigureOut">
              <a:rPr lang="en-US" smtClean="0"/>
              <a:t>1/30/2020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C48622-0DFA-4946-8744-C7E896E48461}" type="slidenum">
              <a:rPr lang="en-US" smtClean="0"/>
              <a:t>‹#›</a:t>
            </a:fld>
            <a:endParaRPr lang="en-US"/>
          </a:p>
        </p:txBody>
      </p:sp>
    </p:spTree>
    <p:extLst>
      <p:ext uri="{BB962C8B-B14F-4D97-AF65-F5344CB8AC3E}">
        <p14:creationId xmlns:p14="http://schemas.microsoft.com/office/powerpoint/2010/main" val="689518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2A3C92-7C7B-3440-99B9-56651DDE0722}" type="datetimeFigureOut">
              <a:rPr lang="en-US" smtClean="0"/>
              <a:t>1/30/2020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C48622-0DFA-4946-8744-C7E896E48461}" type="slidenum">
              <a:rPr lang="en-US" smtClean="0"/>
              <a:t>‹#›</a:t>
            </a:fld>
            <a:endParaRPr lang="en-US"/>
          </a:p>
        </p:txBody>
      </p:sp>
    </p:spTree>
    <p:extLst>
      <p:ext uri="{BB962C8B-B14F-4D97-AF65-F5344CB8AC3E}">
        <p14:creationId xmlns:p14="http://schemas.microsoft.com/office/powerpoint/2010/main" val="1379754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A28F40-778C-47EE-8443-359862440E1C}" type="datetimeFigureOut">
              <a:rPr lang="en-US" smtClean="0"/>
              <a:t>1/30/2020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07C5E6-4F17-4105-822C-F698039ABD98}" type="slidenum">
              <a:rPr lang="en-US" smtClean="0"/>
              <a:t>‹#›</a:t>
            </a:fld>
            <a:endParaRPr lang="en-US"/>
          </a:p>
        </p:txBody>
      </p:sp>
    </p:spTree>
    <p:extLst>
      <p:ext uri="{BB962C8B-B14F-4D97-AF65-F5344CB8AC3E}">
        <p14:creationId xmlns:p14="http://schemas.microsoft.com/office/powerpoint/2010/main" val="36763577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2A3C92-7C7B-3440-99B9-56651DDE0722}" type="datetimeFigureOut">
              <a:rPr lang="en-US" smtClean="0"/>
              <a:t>1/30/2020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C48622-0DFA-4946-8744-C7E896E48461}" type="slidenum">
              <a:rPr lang="en-US" smtClean="0"/>
              <a:t>‹#›</a:t>
            </a:fld>
            <a:endParaRPr lang="en-US"/>
          </a:p>
        </p:txBody>
      </p:sp>
    </p:spTree>
    <p:extLst>
      <p:ext uri="{BB962C8B-B14F-4D97-AF65-F5344CB8AC3E}">
        <p14:creationId xmlns:p14="http://schemas.microsoft.com/office/powerpoint/2010/main" val="10086713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2A3C92-7C7B-3440-99B9-56651DDE0722}" type="datetimeFigureOut">
              <a:rPr lang="en-US" smtClean="0"/>
              <a:t>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C48622-0DFA-4946-8744-C7E896E48461}" type="slidenum">
              <a:rPr lang="en-US" smtClean="0"/>
              <a:t>‹#›</a:t>
            </a:fld>
            <a:endParaRPr lang="en-US"/>
          </a:p>
        </p:txBody>
      </p:sp>
    </p:spTree>
    <p:extLst>
      <p:ext uri="{BB962C8B-B14F-4D97-AF65-F5344CB8AC3E}">
        <p14:creationId xmlns:p14="http://schemas.microsoft.com/office/powerpoint/2010/main" val="5031506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2A3C92-7C7B-3440-99B9-56651DDE0722}" type="datetimeFigureOut">
              <a:rPr lang="en-US" smtClean="0"/>
              <a:t>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C48622-0DFA-4946-8744-C7E896E48461}" type="slidenum">
              <a:rPr lang="en-US" smtClean="0"/>
              <a:t>‹#›</a:t>
            </a:fld>
            <a:endParaRPr lang="en-US"/>
          </a:p>
        </p:txBody>
      </p:sp>
    </p:spTree>
    <p:extLst>
      <p:ext uri="{BB962C8B-B14F-4D97-AF65-F5344CB8AC3E}">
        <p14:creationId xmlns:p14="http://schemas.microsoft.com/office/powerpoint/2010/main" val="18106798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2A3C92-7C7B-3440-99B9-56651DDE0722}"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48622-0DFA-4946-8744-C7E896E48461}" type="slidenum">
              <a:rPr lang="en-US" smtClean="0"/>
              <a:t>‹#›</a:t>
            </a:fld>
            <a:endParaRPr lang="en-US"/>
          </a:p>
        </p:txBody>
      </p:sp>
    </p:spTree>
    <p:extLst>
      <p:ext uri="{BB962C8B-B14F-4D97-AF65-F5344CB8AC3E}">
        <p14:creationId xmlns:p14="http://schemas.microsoft.com/office/powerpoint/2010/main" val="1055445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2A3C92-7C7B-3440-99B9-56651DDE0722}"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48622-0DFA-4946-8744-C7E896E48461}" type="slidenum">
              <a:rPr lang="en-US" smtClean="0"/>
              <a:t>‹#›</a:t>
            </a:fld>
            <a:endParaRPr lang="en-US"/>
          </a:p>
        </p:txBody>
      </p:sp>
    </p:spTree>
    <p:extLst>
      <p:ext uri="{BB962C8B-B14F-4D97-AF65-F5344CB8AC3E}">
        <p14:creationId xmlns:p14="http://schemas.microsoft.com/office/powerpoint/2010/main" val="656081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5DC08C-3FB1-EB48-B9C8-1270F1263D9C}"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B503EE-8757-E64D-8927-298EF916A249}" type="slidenum">
              <a:rPr lang="en-US" smtClean="0"/>
              <a:t>‹#›</a:t>
            </a:fld>
            <a:endParaRPr lang="en-US"/>
          </a:p>
        </p:txBody>
      </p:sp>
    </p:spTree>
    <p:extLst>
      <p:ext uri="{BB962C8B-B14F-4D97-AF65-F5344CB8AC3E}">
        <p14:creationId xmlns:p14="http://schemas.microsoft.com/office/powerpoint/2010/main" val="19504131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5DC08C-3FB1-EB48-B9C8-1270F1263D9C}"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B503EE-8757-E64D-8927-298EF916A249}" type="slidenum">
              <a:rPr lang="en-US" smtClean="0"/>
              <a:t>‹#›</a:t>
            </a:fld>
            <a:endParaRPr lang="en-US"/>
          </a:p>
        </p:txBody>
      </p:sp>
    </p:spTree>
    <p:extLst>
      <p:ext uri="{BB962C8B-B14F-4D97-AF65-F5344CB8AC3E}">
        <p14:creationId xmlns:p14="http://schemas.microsoft.com/office/powerpoint/2010/main" val="14032729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5DC08C-3FB1-EB48-B9C8-1270F1263D9C}"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B503EE-8757-E64D-8927-298EF916A249}" type="slidenum">
              <a:rPr lang="en-US" smtClean="0"/>
              <a:t>‹#›</a:t>
            </a:fld>
            <a:endParaRPr lang="en-US"/>
          </a:p>
        </p:txBody>
      </p:sp>
    </p:spTree>
    <p:extLst>
      <p:ext uri="{BB962C8B-B14F-4D97-AF65-F5344CB8AC3E}">
        <p14:creationId xmlns:p14="http://schemas.microsoft.com/office/powerpoint/2010/main" val="11435466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5DC08C-3FB1-EB48-B9C8-1270F1263D9C}" type="datetimeFigureOut">
              <a:rPr lang="en-US" smtClean="0"/>
              <a:t>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B503EE-8757-E64D-8927-298EF916A249}" type="slidenum">
              <a:rPr lang="en-US" smtClean="0"/>
              <a:t>‹#›</a:t>
            </a:fld>
            <a:endParaRPr lang="en-US"/>
          </a:p>
        </p:txBody>
      </p:sp>
    </p:spTree>
    <p:extLst>
      <p:ext uri="{BB962C8B-B14F-4D97-AF65-F5344CB8AC3E}">
        <p14:creationId xmlns:p14="http://schemas.microsoft.com/office/powerpoint/2010/main" val="17582130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5DC08C-3FB1-EB48-B9C8-1270F1263D9C}" type="datetimeFigureOut">
              <a:rPr lang="en-US" smtClean="0"/>
              <a:t>1/30/2020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B503EE-8757-E64D-8927-298EF916A249}" type="slidenum">
              <a:rPr lang="en-US" smtClean="0"/>
              <a:t>‹#›</a:t>
            </a:fld>
            <a:endParaRPr lang="en-US"/>
          </a:p>
        </p:txBody>
      </p:sp>
    </p:spTree>
    <p:extLst>
      <p:ext uri="{BB962C8B-B14F-4D97-AF65-F5344CB8AC3E}">
        <p14:creationId xmlns:p14="http://schemas.microsoft.com/office/powerpoint/2010/main" val="912420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A28F40-778C-47EE-8443-359862440E1C}"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07C5E6-4F17-4105-822C-F698039ABD98}" type="slidenum">
              <a:rPr lang="en-US" smtClean="0"/>
              <a:t>‹#›</a:t>
            </a:fld>
            <a:endParaRPr lang="en-US"/>
          </a:p>
        </p:txBody>
      </p:sp>
    </p:spTree>
    <p:extLst>
      <p:ext uri="{BB962C8B-B14F-4D97-AF65-F5344CB8AC3E}">
        <p14:creationId xmlns:p14="http://schemas.microsoft.com/office/powerpoint/2010/main" val="12359618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5DC08C-3FB1-EB48-B9C8-1270F1263D9C}" type="datetimeFigureOut">
              <a:rPr lang="en-US" smtClean="0"/>
              <a:t>1/30/2020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B503EE-8757-E64D-8927-298EF916A249}" type="slidenum">
              <a:rPr lang="en-US" smtClean="0"/>
              <a:t>‹#›</a:t>
            </a:fld>
            <a:endParaRPr lang="en-US"/>
          </a:p>
        </p:txBody>
      </p:sp>
    </p:spTree>
    <p:extLst>
      <p:ext uri="{BB962C8B-B14F-4D97-AF65-F5344CB8AC3E}">
        <p14:creationId xmlns:p14="http://schemas.microsoft.com/office/powerpoint/2010/main" val="20249947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5DC08C-3FB1-EB48-B9C8-1270F1263D9C}" type="datetimeFigureOut">
              <a:rPr lang="en-US" smtClean="0"/>
              <a:t>1/30/2020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B503EE-8757-E64D-8927-298EF916A249}" type="slidenum">
              <a:rPr lang="en-US" smtClean="0"/>
              <a:t>‹#›</a:t>
            </a:fld>
            <a:endParaRPr lang="en-US"/>
          </a:p>
        </p:txBody>
      </p:sp>
    </p:spTree>
    <p:extLst>
      <p:ext uri="{BB962C8B-B14F-4D97-AF65-F5344CB8AC3E}">
        <p14:creationId xmlns:p14="http://schemas.microsoft.com/office/powerpoint/2010/main" val="7665978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5DC08C-3FB1-EB48-B9C8-1270F1263D9C}" type="datetimeFigureOut">
              <a:rPr lang="en-US" smtClean="0"/>
              <a:t>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B503EE-8757-E64D-8927-298EF916A249}" type="slidenum">
              <a:rPr lang="en-US" smtClean="0"/>
              <a:t>‹#›</a:t>
            </a:fld>
            <a:endParaRPr lang="en-US"/>
          </a:p>
        </p:txBody>
      </p:sp>
    </p:spTree>
    <p:extLst>
      <p:ext uri="{BB962C8B-B14F-4D97-AF65-F5344CB8AC3E}">
        <p14:creationId xmlns:p14="http://schemas.microsoft.com/office/powerpoint/2010/main" val="14560699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5DC08C-3FB1-EB48-B9C8-1270F1263D9C}" type="datetimeFigureOut">
              <a:rPr lang="en-US" smtClean="0"/>
              <a:t>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B503EE-8757-E64D-8927-298EF916A249}" type="slidenum">
              <a:rPr lang="en-US" smtClean="0"/>
              <a:t>‹#›</a:t>
            </a:fld>
            <a:endParaRPr lang="en-US"/>
          </a:p>
        </p:txBody>
      </p:sp>
    </p:spTree>
    <p:extLst>
      <p:ext uri="{BB962C8B-B14F-4D97-AF65-F5344CB8AC3E}">
        <p14:creationId xmlns:p14="http://schemas.microsoft.com/office/powerpoint/2010/main" val="15917441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5DC08C-3FB1-EB48-B9C8-1270F1263D9C}"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B503EE-8757-E64D-8927-298EF916A249}" type="slidenum">
              <a:rPr lang="en-US" smtClean="0"/>
              <a:t>‹#›</a:t>
            </a:fld>
            <a:endParaRPr lang="en-US"/>
          </a:p>
        </p:txBody>
      </p:sp>
    </p:spTree>
    <p:extLst>
      <p:ext uri="{BB962C8B-B14F-4D97-AF65-F5344CB8AC3E}">
        <p14:creationId xmlns:p14="http://schemas.microsoft.com/office/powerpoint/2010/main" val="12408106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5DC08C-3FB1-EB48-B9C8-1270F1263D9C}"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B503EE-8757-E64D-8927-298EF916A249}" type="slidenum">
              <a:rPr lang="en-US" smtClean="0"/>
              <a:t>‹#›</a:t>
            </a:fld>
            <a:endParaRPr lang="en-US"/>
          </a:p>
        </p:txBody>
      </p:sp>
    </p:spTree>
    <p:extLst>
      <p:ext uri="{BB962C8B-B14F-4D97-AF65-F5344CB8AC3E}">
        <p14:creationId xmlns:p14="http://schemas.microsoft.com/office/powerpoint/2010/main" val="90915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5733F0-41B8-114C-8FC4-C4F7802E4618}"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342FC-F2E7-4F4A-98F6-4CD551D72E9A}" type="slidenum">
              <a:rPr lang="en-US" smtClean="0"/>
              <a:t>‹#›</a:t>
            </a:fld>
            <a:endParaRPr lang="en-US"/>
          </a:p>
        </p:txBody>
      </p:sp>
    </p:spTree>
    <p:extLst>
      <p:ext uri="{BB962C8B-B14F-4D97-AF65-F5344CB8AC3E}">
        <p14:creationId xmlns:p14="http://schemas.microsoft.com/office/powerpoint/2010/main" val="1310482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5733F0-41B8-114C-8FC4-C4F7802E4618}" type="datetimeFigureOut">
              <a:rPr lang="en-US" smtClean="0"/>
              <a:t>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342FC-F2E7-4F4A-98F6-4CD551D72E9A}" type="slidenum">
              <a:rPr lang="en-US" smtClean="0"/>
              <a:t>‹#›</a:t>
            </a:fld>
            <a:endParaRPr lang="en-US"/>
          </a:p>
        </p:txBody>
      </p:sp>
    </p:spTree>
    <p:extLst>
      <p:ext uri="{BB962C8B-B14F-4D97-AF65-F5344CB8AC3E}">
        <p14:creationId xmlns:p14="http://schemas.microsoft.com/office/powerpoint/2010/main" val="2025696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5733F0-41B8-114C-8FC4-C4F7802E4618}" type="datetimeFigureOut">
              <a:rPr lang="en-US" smtClean="0"/>
              <a:t>1/30/2020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E342FC-F2E7-4F4A-98F6-4CD551D72E9A}" type="slidenum">
              <a:rPr lang="en-US" smtClean="0"/>
              <a:t>‹#›</a:t>
            </a:fld>
            <a:endParaRPr lang="en-US"/>
          </a:p>
        </p:txBody>
      </p:sp>
    </p:spTree>
    <p:extLst>
      <p:ext uri="{BB962C8B-B14F-4D97-AF65-F5344CB8AC3E}">
        <p14:creationId xmlns:p14="http://schemas.microsoft.com/office/powerpoint/2010/main" val="1829576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5733F0-41B8-114C-8FC4-C4F7802E4618}" type="datetimeFigureOut">
              <a:rPr lang="en-US" smtClean="0"/>
              <a:t>1/30/2020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E342FC-F2E7-4F4A-98F6-4CD551D72E9A}" type="slidenum">
              <a:rPr lang="en-US" smtClean="0"/>
              <a:t>‹#›</a:t>
            </a:fld>
            <a:endParaRPr lang="en-US"/>
          </a:p>
        </p:txBody>
      </p:sp>
    </p:spTree>
    <p:extLst>
      <p:ext uri="{BB962C8B-B14F-4D97-AF65-F5344CB8AC3E}">
        <p14:creationId xmlns:p14="http://schemas.microsoft.com/office/powerpoint/2010/main" val="20133608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6.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40CD98-853A-F64E-ACF0-373F4C33706F}" type="datetimeFigureOut">
              <a:rPr lang="en-US" smtClean="0"/>
              <a:t>1/30/2020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E07E4E-8067-AD4F-B178-1331CF3F17ED}" type="slidenum">
              <a:rPr lang="en-US" smtClean="0"/>
              <a:t>‹#›</a:t>
            </a:fld>
            <a:endParaRPr lang="en-US"/>
          </a:p>
        </p:txBody>
      </p:sp>
      <p:pic>
        <p:nvPicPr>
          <p:cNvPr id="7" name="Pictur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77163045"/>
      </p:ext>
    </p:extLst>
  </p:cSld>
  <p:clrMap bg1="lt1" tx1="dk1" bg2="lt2" tx2="dk2" accent1="accent1" accent2="accent2" accent3="accent3" accent4="accent4" accent5="accent5" accent6="accent6" hlink="hlink" folHlink="folHlink"/>
  <p:sldLayoutIdLst>
    <p:sldLayoutId id="2147483661" r:id="rId1"/>
    <p:sldLayoutId id="2147483733" r:id="rId2"/>
    <p:sldLayoutId id="2147483734" r:id="rId3"/>
    <p:sldLayoutId id="2147483735" r:id="rId4"/>
    <p:sldLayoutId id="2147483736"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5733F0-41B8-114C-8FC4-C4F7802E4618}" type="datetimeFigureOut">
              <a:rPr lang="en-US" smtClean="0"/>
              <a:t>1/30/2020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E342FC-F2E7-4F4A-98F6-4CD551D72E9A}" type="slidenum">
              <a:rPr lang="en-US" smtClean="0"/>
              <a:t>‹#›</a:t>
            </a:fld>
            <a:endParaRPr lang="en-US"/>
          </a:p>
        </p:txBody>
      </p:sp>
      <p:pic>
        <p:nvPicPr>
          <p:cNvPr id="7" name="Pictur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4086948"/>
      </p:ext>
    </p:extLst>
  </p:cSld>
  <p:clrMap bg1="lt1" tx1="dk1" bg2="lt2" tx2="dk2" accent1="accent1" accent2="accent2" accent3="accent3" accent4="accent4" accent5="accent5" accent6="accent6" hlink="hlink" folHlink="folHlink"/>
  <p:sldLayoutIdLst>
    <p:sldLayoutId id="2147483674" r:id="rId1"/>
    <p:sldLayoutId id="2147483676" r:id="rId2"/>
    <p:sldLayoutId id="2147483677" r:id="rId3"/>
    <p:sldLayoutId id="2147483678" r:id="rId4"/>
    <p:sldLayoutId id="2147483680" r:id="rId5"/>
    <p:sldLayoutId id="214748368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D7BFAF-05B7-654D-A6E5-E10CC37601CB}" type="datetimeFigureOut">
              <a:rPr lang="en-US" smtClean="0"/>
              <a:t>1/30/2020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3444C5-9128-D04D-B1DB-628490163BD0}" type="slidenum">
              <a:rPr lang="en-US" smtClean="0"/>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1024281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4E57BD-0956-9043-81F2-C626F2A753F8}" type="datetimeFigureOut">
              <a:rPr lang="en-US" smtClean="0"/>
              <a:t>1/30/2020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BCDD54-61A3-2D4E-8072-907331392313}" type="slidenum">
              <a:rPr lang="en-US" smtClean="0"/>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818519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2A3C92-7C7B-3440-99B9-56651DDE0722}" type="datetimeFigureOut">
              <a:rPr lang="en-US" smtClean="0"/>
              <a:t>1/30/2020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C48622-0DFA-4946-8744-C7E896E48461}" type="slidenum">
              <a:rPr lang="en-US" smtClean="0"/>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972207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5DC08C-3FB1-EB48-B9C8-1270F1263D9C}" type="datetimeFigureOut">
              <a:rPr lang="en-US" smtClean="0"/>
              <a:t>1/30/2020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B503EE-8757-E64D-8927-298EF916A249}" type="slidenum">
              <a:rPr lang="en-US" smtClean="0"/>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17318244"/>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BB47C98-4873-48C5-B4F8-8B18107ADF61}"/>
              </a:ext>
            </a:extLst>
          </p:cNvPr>
          <p:cNvSpPr>
            <a:spLocks noGrp="1"/>
          </p:cNvSpPr>
          <p:nvPr>
            <p:ph type="title"/>
          </p:nvPr>
        </p:nvSpPr>
        <p:spPr>
          <a:xfrm>
            <a:off x="623888" y="2139554"/>
            <a:ext cx="7886700" cy="1364181"/>
          </a:xfrm>
        </p:spPr>
        <p:txBody>
          <a:bodyPr anchor="ctr">
            <a:normAutofit/>
          </a:bodyPr>
          <a:lstStyle/>
          <a:p>
            <a:pPr algn="ctr"/>
            <a:r>
              <a:rPr lang="en-US" sz="3300" dirty="0">
                <a:solidFill>
                  <a:schemeClr val="bg1"/>
                </a:solidFill>
              </a:rPr>
              <a:t>Enrollment Management Update</a:t>
            </a:r>
          </a:p>
        </p:txBody>
      </p:sp>
      <p:sp>
        <p:nvSpPr>
          <p:cNvPr id="7" name="Text Placeholder 6">
            <a:extLst>
              <a:ext uri="{FF2B5EF4-FFF2-40B4-BE49-F238E27FC236}">
                <a16:creationId xmlns:a16="http://schemas.microsoft.com/office/drawing/2014/main" id="{05572AC9-14C8-42AE-8C96-317FCE314683}"/>
              </a:ext>
            </a:extLst>
          </p:cNvPr>
          <p:cNvSpPr>
            <a:spLocks noGrp="1"/>
          </p:cNvSpPr>
          <p:nvPr>
            <p:ph type="body" idx="1"/>
          </p:nvPr>
        </p:nvSpPr>
        <p:spPr>
          <a:xfrm>
            <a:off x="623888" y="3558373"/>
            <a:ext cx="7886700" cy="1125416"/>
          </a:xfrm>
        </p:spPr>
        <p:txBody>
          <a:bodyPr>
            <a:normAutofit/>
          </a:bodyPr>
          <a:lstStyle/>
          <a:p>
            <a:pPr algn="ctr"/>
            <a:r>
              <a:rPr lang="en-US" sz="2400" dirty="0">
                <a:solidFill>
                  <a:schemeClr val="bg1"/>
                </a:solidFill>
              </a:rPr>
              <a:t>Stephen Lee</a:t>
            </a:r>
          </a:p>
          <a:p>
            <a:pPr algn="ctr"/>
            <a:r>
              <a:rPr lang="en-US" sz="2400" dirty="0">
                <a:solidFill>
                  <a:schemeClr val="bg1"/>
                </a:solidFill>
              </a:rPr>
              <a:t>Associate Vice President for Enrollment Management</a:t>
            </a:r>
          </a:p>
        </p:txBody>
      </p:sp>
    </p:spTree>
    <p:extLst>
      <p:ext uri="{BB962C8B-B14F-4D97-AF65-F5344CB8AC3E}">
        <p14:creationId xmlns:p14="http://schemas.microsoft.com/office/powerpoint/2010/main" val="1624150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650" y="365127"/>
            <a:ext cx="7886700" cy="941160"/>
          </a:xfrm>
        </p:spPr>
        <p:txBody>
          <a:bodyPr>
            <a:normAutofit/>
          </a:bodyPr>
          <a:lstStyle/>
          <a:p>
            <a:pPr algn="ctr"/>
            <a:r>
              <a:rPr lang="en-US" sz="3200" dirty="0">
                <a:solidFill>
                  <a:schemeClr val="bg1"/>
                </a:solidFill>
              </a:rPr>
              <a:t>Morgantown FTF Compared to 2018 </a:t>
            </a:r>
          </a:p>
        </p:txBody>
      </p:sp>
      <p:graphicFrame>
        <p:nvGraphicFramePr>
          <p:cNvPr id="4" name="Table 3"/>
          <p:cNvGraphicFramePr>
            <a:graphicFrameLocks noGrp="1"/>
          </p:cNvGraphicFramePr>
          <p:nvPr>
            <p:extLst>
              <p:ext uri="{D42A27DB-BD31-4B8C-83A1-F6EECF244321}">
                <p14:modId xmlns:p14="http://schemas.microsoft.com/office/powerpoint/2010/main" val="4133976625"/>
              </p:ext>
            </p:extLst>
          </p:nvPr>
        </p:nvGraphicFramePr>
        <p:xfrm>
          <a:off x="0" y="1436914"/>
          <a:ext cx="9043517" cy="4449536"/>
        </p:xfrm>
        <a:graphic>
          <a:graphicData uri="http://schemas.openxmlformats.org/drawingml/2006/table">
            <a:tbl>
              <a:tblPr firstRow="1" bandRow="1">
                <a:tableStyleId>{5940675A-B579-460E-94D1-54222C63F5DA}</a:tableStyleId>
              </a:tblPr>
              <a:tblGrid>
                <a:gridCol w="1507253">
                  <a:extLst>
                    <a:ext uri="{9D8B030D-6E8A-4147-A177-3AD203B41FA5}">
                      <a16:colId xmlns:a16="http://schemas.microsoft.com/office/drawing/2014/main" val="20000"/>
                    </a:ext>
                  </a:extLst>
                </a:gridCol>
                <a:gridCol w="1748413">
                  <a:extLst>
                    <a:ext uri="{9D8B030D-6E8A-4147-A177-3AD203B41FA5}">
                      <a16:colId xmlns:a16="http://schemas.microsoft.com/office/drawing/2014/main" val="20001"/>
                    </a:ext>
                  </a:extLst>
                </a:gridCol>
                <a:gridCol w="723394">
                  <a:extLst>
                    <a:ext uri="{9D8B030D-6E8A-4147-A177-3AD203B41FA5}">
                      <a16:colId xmlns:a16="http://schemas.microsoft.com/office/drawing/2014/main" val="20002"/>
                    </a:ext>
                  </a:extLst>
                </a:gridCol>
                <a:gridCol w="1209043">
                  <a:extLst>
                    <a:ext uri="{9D8B030D-6E8A-4147-A177-3AD203B41FA5}">
                      <a16:colId xmlns:a16="http://schemas.microsoft.com/office/drawing/2014/main" val="20003"/>
                    </a:ext>
                  </a:extLst>
                </a:gridCol>
                <a:gridCol w="1285138">
                  <a:extLst>
                    <a:ext uri="{9D8B030D-6E8A-4147-A177-3AD203B41FA5}">
                      <a16:colId xmlns:a16="http://schemas.microsoft.com/office/drawing/2014/main" val="20004"/>
                    </a:ext>
                  </a:extLst>
                </a:gridCol>
                <a:gridCol w="1285138">
                  <a:extLst>
                    <a:ext uri="{9D8B030D-6E8A-4147-A177-3AD203B41FA5}">
                      <a16:colId xmlns:a16="http://schemas.microsoft.com/office/drawing/2014/main" val="20005"/>
                    </a:ext>
                  </a:extLst>
                </a:gridCol>
                <a:gridCol w="1285138">
                  <a:extLst>
                    <a:ext uri="{9D8B030D-6E8A-4147-A177-3AD203B41FA5}">
                      <a16:colId xmlns:a16="http://schemas.microsoft.com/office/drawing/2014/main" val="20006"/>
                    </a:ext>
                  </a:extLst>
                </a:gridCol>
              </a:tblGrid>
              <a:tr h="773832">
                <a:tc>
                  <a:txBody>
                    <a:bodyPr/>
                    <a:lstStyle/>
                    <a:p>
                      <a:pPr algn="ctr"/>
                      <a:endParaRPr lang="en-US" sz="1400" dirty="0">
                        <a:solidFill>
                          <a:schemeClr val="bg1"/>
                        </a:solidFill>
                      </a:endParaRPr>
                    </a:p>
                  </a:txBody>
                  <a:tcPr marL="68580" marR="68580" marT="34290" marB="34290" anchor="ctr"/>
                </a:tc>
                <a:tc>
                  <a:txBody>
                    <a:bodyPr/>
                    <a:lstStyle/>
                    <a:p>
                      <a:pPr algn="ctr"/>
                      <a:r>
                        <a:rPr lang="en-US" sz="2400" b="1" dirty="0">
                          <a:solidFill>
                            <a:schemeClr val="bg1"/>
                          </a:solidFill>
                        </a:rPr>
                        <a:t>Applications</a:t>
                      </a:r>
                    </a:p>
                  </a:txBody>
                  <a:tcPr marL="68580" marR="68580" marT="34290" marB="34290" anchor="ctr"/>
                </a:tc>
                <a:tc>
                  <a:txBody>
                    <a:bodyPr/>
                    <a:lstStyle/>
                    <a:p>
                      <a:pPr algn="ctr"/>
                      <a:r>
                        <a:rPr lang="en-US" sz="2400" dirty="0">
                          <a:solidFill>
                            <a:schemeClr val="bg1"/>
                          </a:solidFill>
                        </a:rPr>
                        <a:t>+/-</a:t>
                      </a:r>
                      <a:endParaRPr lang="en-US" sz="2400" b="1" dirty="0">
                        <a:solidFill>
                          <a:schemeClr val="bg1"/>
                        </a:solidFill>
                      </a:endParaRPr>
                    </a:p>
                  </a:txBody>
                  <a:tcPr marL="68580" marR="68580" marT="34290" marB="34290" anchor="ctr"/>
                </a:tc>
                <a:tc>
                  <a:txBody>
                    <a:bodyPr/>
                    <a:lstStyle/>
                    <a:p>
                      <a:pPr algn="ctr"/>
                      <a:r>
                        <a:rPr lang="en-US" sz="2400" b="1" dirty="0">
                          <a:solidFill>
                            <a:schemeClr val="bg1"/>
                          </a:solidFill>
                        </a:rPr>
                        <a:t>Admits</a:t>
                      </a:r>
                    </a:p>
                  </a:txBody>
                  <a:tcPr marL="68580" marR="68580" marT="34290" marB="34290" anchor="ctr"/>
                </a:tc>
                <a:tc>
                  <a:txBody>
                    <a:bodyPr/>
                    <a:lstStyle/>
                    <a:p>
                      <a:pPr algn="ctr"/>
                      <a:r>
                        <a:rPr lang="en-US" sz="2400" dirty="0">
                          <a:solidFill>
                            <a:schemeClr val="bg1"/>
                          </a:solidFill>
                        </a:rPr>
                        <a:t>+/-</a:t>
                      </a:r>
                      <a:endParaRPr lang="en-US" sz="2400" b="1" dirty="0">
                        <a:solidFill>
                          <a:schemeClr val="bg1"/>
                        </a:solidFill>
                      </a:endParaRPr>
                    </a:p>
                  </a:txBody>
                  <a:tcPr marL="68580" marR="68580" marT="34290" marB="34290" anchor="ctr"/>
                </a:tc>
                <a:tc>
                  <a:txBody>
                    <a:bodyPr/>
                    <a:lstStyle/>
                    <a:p>
                      <a:pPr algn="ctr"/>
                      <a:r>
                        <a:rPr lang="en-US" sz="2400" b="1" dirty="0">
                          <a:solidFill>
                            <a:schemeClr val="bg1"/>
                          </a:solidFill>
                        </a:rPr>
                        <a:t>Deposits</a:t>
                      </a:r>
                    </a:p>
                  </a:txBody>
                  <a:tcPr marL="68580" marR="68580" marT="34290" marB="34290" anchor="ctr"/>
                </a:tc>
                <a:tc>
                  <a:txBody>
                    <a:bodyPr/>
                    <a:lstStyle/>
                    <a:p>
                      <a:pPr algn="ctr"/>
                      <a:r>
                        <a:rPr lang="en-US" sz="2400" b="1" dirty="0">
                          <a:solidFill>
                            <a:schemeClr val="bg1"/>
                          </a:solidFill>
                        </a:rPr>
                        <a:t>+/-</a:t>
                      </a:r>
                    </a:p>
                  </a:txBody>
                  <a:tcPr marL="68580" marR="68580" marT="34290" marB="34290" anchor="ctr"/>
                </a:tc>
                <a:extLst>
                  <a:ext uri="{0D108BD9-81ED-4DB2-BD59-A6C34878D82A}">
                    <a16:rowId xmlns:a16="http://schemas.microsoft.com/office/drawing/2014/main" val="10000"/>
                  </a:ext>
                </a:extLst>
              </a:tr>
              <a:tr h="773832">
                <a:tc>
                  <a:txBody>
                    <a:bodyPr/>
                    <a:lstStyle/>
                    <a:p>
                      <a:pPr algn="l"/>
                      <a:r>
                        <a:rPr lang="en-US" sz="2000" dirty="0">
                          <a:solidFill>
                            <a:schemeClr val="bg1"/>
                          </a:solidFill>
                        </a:rPr>
                        <a:t>Resident</a:t>
                      </a:r>
                    </a:p>
                  </a:txBody>
                  <a:tcPr marL="68580" marR="68580" marT="34290" marB="34290" anchor="ctr"/>
                </a:tc>
                <a:tc>
                  <a:txBody>
                    <a:bodyPr/>
                    <a:lstStyle/>
                    <a:p>
                      <a:pPr algn="ctr"/>
                      <a:r>
                        <a:rPr lang="en-US" sz="2400" dirty="0">
                          <a:solidFill>
                            <a:schemeClr val="bg1"/>
                          </a:solidFill>
                        </a:rPr>
                        <a:t>3,306</a:t>
                      </a:r>
                    </a:p>
                  </a:txBody>
                  <a:tcPr marL="68580" marR="68580" marT="34290" marB="34290" anchor="ctr"/>
                </a:tc>
                <a:tc>
                  <a:txBody>
                    <a:bodyPr/>
                    <a:lstStyle/>
                    <a:p>
                      <a:pPr algn="ctr"/>
                      <a:r>
                        <a:rPr lang="en-US" sz="2400" dirty="0">
                          <a:solidFill>
                            <a:schemeClr val="bg1"/>
                          </a:solidFill>
                        </a:rPr>
                        <a:t>-84</a:t>
                      </a:r>
                    </a:p>
                  </a:txBody>
                  <a:tcPr marL="68580" marR="68580" marT="34290" marB="34290" anchor="ctr"/>
                </a:tc>
                <a:tc>
                  <a:txBody>
                    <a:bodyPr/>
                    <a:lstStyle/>
                    <a:p>
                      <a:pPr algn="ctr"/>
                      <a:r>
                        <a:rPr lang="en-US" sz="2400" dirty="0">
                          <a:solidFill>
                            <a:schemeClr val="bg1"/>
                          </a:solidFill>
                        </a:rPr>
                        <a:t>2,810</a:t>
                      </a:r>
                    </a:p>
                  </a:txBody>
                  <a:tcPr marL="68580" marR="68580" marT="34290" marB="34290" anchor="ctr"/>
                </a:tc>
                <a:tc>
                  <a:txBody>
                    <a:bodyPr/>
                    <a:lstStyle/>
                    <a:p>
                      <a:pPr algn="ctr"/>
                      <a:r>
                        <a:rPr lang="en-US" sz="2400" dirty="0">
                          <a:solidFill>
                            <a:schemeClr val="bg1"/>
                          </a:solidFill>
                        </a:rPr>
                        <a:t>1</a:t>
                      </a:r>
                    </a:p>
                  </a:txBody>
                  <a:tcPr marL="68580" marR="68580" marT="34290" marB="34290" anchor="ctr"/>
                </a:tc>
                <a:tc>
                  <a:txBody>
                    <a:bodyPr/>
                    <a:lstStyle/>
                    <a:p>
                      <a:pPr algn="ctr"/>
                      <a:r>
                        <a:rPr lang="en-US" sz="2400" dirty="0">
                          <a:solidFill>
                            <a:schemeClr val="bg1"/>
                          </a:solidFill>
                        </a:rPr>
                        <a:t>1,677</a:t>
                      </a:r>
                    </a:p>
                  </a:txBody>
                  <a:tcPr marL="68580" marR="68580" marT="34290" marB="34290" anchor="ctr"/>
                </a:tc>
                <a:tc>
                  <a:txBody>
                    <a:bodyPr/>
                    <a:lstStyle/>
                    <a:p>
                      <a:pPr algn="ctr"/>
                      <a:r>
                        <a:rPr lang="en-US" sz="2400" dirty="0">
                          <a:solidFill>
                            <a:schemeClr val="bg1"/>
                          </a:solidFill>
                        </a:rPr>
                        <a:t>85</a:t>
                      </a:r>
                    </a:p>
                  </a:txBody>
                  <a:tcPr marL="68580" marR="68580" marT="34290" marB="34290" anchor="ctr"/>
                </a:tc>
                <a:extLst>
                  <a:ext uri="{0D108BD9-81ED-4DB2-BD59-A6C34878D82A}">
                    <a16:rowId xmlns:a16="http://schemas.microsoft.com/office/drawing/2014/main" val="10001"/>
                  </a:ext>
                </a:extLst>
              </a:tr>
              <a:tr h="1354208">
                <a:tc>
                  <a:txBody>
                    <a:bodyPr/>
                    <a:lstStyle/>
                    <a:p>
                      <a:pPr algn="l"/>
                      <a:r>
                        <a:rPr lang="en-US" sz="2000" dirty="0">
                          <a:solidFill>
                            <a:schemeClr val="bg1"/>
                          </a:solidFill>
                        </a:rPr>
                        <a:t>Non-Resident</a:t>
                      </a:r>
                    </a:p>
                  </a:txBody>
                  <a:tcPr marL="68580" marR="68580" marT="34290" marB="34290" anchor="ctr"/>
                </a:tc>
                <a:tc>
                  <a:txBody>
                    <a:bodyPr/>
                    <a:lstStyle/>
                    <a:p>
                      <a:pPr algn="ctr"/>
                      <a:r>
                        <a:rPr lang="en-US" sz="2400" dirty="0">
                          <a:solidFill>
                            <a:schemeClr val="bg1"/>
                          </a:solidFill>
                        </a:rPr>
                        <a:t>13,070</a:t>
                      </a:r>
                    </a:p>
                  </a:txBody>
                  <a:tcPr marL="68580" marR="68580" marT="34290" marB="34290" anchor="ctr"/>
                </a:tc>
                <a:tc>
                  <a:txBody>
                    <a:bodyPr/>
                    <a:lstStyle/>
                    <a:p>
                      <a:pPr algn="ctr"/>
                      <a:r>
                        <a:rPr lang="en-US" sz="2400" dirty="0">
                          <a:solidFill>
                            <a:schemeClr val="bg1"/>
                          </a:solidFill>
                        </a:rPr>
                        <a:t>-600</a:t>
                      </a:r>
                    </a:p>
                  </a:txBody>
                  <a:tcPr marL="68580" marR="68580" marT="34290" marB="34290" anchor="ctr"/>
                </a:tc>
                <a:tc>
                  <a:txBody>
                    <a:bodyPr/>
                    <a:lstStyle/>
                    <a:p>
                      <a:pPr algn="ctr"/>
                      <a:r>
                        <a:rPr lang="en-US" sz="2400" dirty="0">
                          <a:solidFill>
                            <a:schemeClr val="bg1"/>
                          </a:solidFill>
                        </a:rPr>
                        <a:t>10,597</a:t>
                      </a:r>
                    </a:p>
                  </a:txBody>
                  <a:tcPr marL="68580" marR="68580" marT="34290" marB="34290" anchor="ctr"/>
                </a:tc>
                <a:tc>
                  <a:txBody>
                    <a:bodyPr/>
                    <a:lstStyle/>
                    <a:p>
                      <a:pPr algn="ctr"/>
                      <a:r>
                        <a:rPr lang="en-US" sz="2400" dirty="0">
                          <a:solidFill>
                            <a:schemeClr val="bg1"/>
                          </a:solidFill>
                        </a:rPr>
                        <a:t>88</a:t>
                      </a:r>
                    </a:p>
                  </a:txBody>
                  <a:tcPr marL="68580" marR="68580" marT="34290" marB="34290" anchor="ctr"/>
                </a:tc>
                <a:tc>
                  <a:txBody>
                    <a:bodyPr/>
                    <a:lstStyle/>
                    <a:p>
                      <a:pPr algn="ctr"/>
                      <a:r>
                        <a:rPr lang="en-US" sz="2400" dirty="0">
                          <a:solidFill>
                            <a:schemeClr val="bg1"/>
                          </a:solidFill>
                        </a:rPr>
                        <a:t>2,035</a:t>
                      </a:r>
                    </a:p>
                  </a:txBody>
                  <a:tcPr marL="68580" marR="68580" marT="34290" marB="34290" anchor="ctr"/>
                </a:tc>
                <a:tc>
                  <a:txBody>
                    <a:bodyPr/>
                    <a:lstStyle/>
                    <a:p>
                      <a:pPr algn="ctr"/>
                      <a:r>
                        <a:rPr lang="en-US" sz="2400" dirty="0">
                          <a:solidFill>
                            <a:schemeClr val="bg1"/>
                          </a:solidFill>
                        </a:rPr>
                        <a:t>427</a:t>
                      </a:r>
                    </a:p>
                  </a:txBody>
                  <a:tcPr marL="68580" marR="68580" marT="34290" marB="34290" anchor="ctr"/>
                </a:tc>
                <a:extLst>
                  <a:ext uri="{0D108BD9-81ED-4DB2-BD59-A6C34878D82A}">
                    <a16:rowId xmlns:a16="http://schemas.microsoft.com/office/drawing/2014/main" val="10002"/>
                  </a:ext>
                </a:extLst>
              </a:tr>
              <a:tr h="773832">
                <a:tc>
                  <a:txBody>
                    <a:bodyPr/>
                    <a:lstStyle/>
                    <a:p>
                      <a:pPr algn="l"/>
                      <a:r>
                        <a:rPr lang="en-US" sz="2000" dirty="0">
                          <a:solidFill>
                            <a:schemeClr val="bg1"/>
                          </a:solidFill>
                        </a:rPr>
                        <a:t>International</a:t>
                      </a:r>
                    </a:p>
                  </a:txBody>
                  <a:tcPr marL="68580" marR="68580" marT="34290" marB="34290" anchor="ctr"/>
                </a:tc>
                <a:tc>
                  <a:txBody>
                    <a:bodyPr/>
                    <a:lstStyle/>
                    <a:p>
                      <a:pPr algn="ctr"/>
                      <a:r>
                        <a:rPr lang="en-US" sz="2400" dirty="0">
                          <a:solidFill>
                            <a:schemeClr val="bg1"/>
                          </a:solidFill>
                        </a:rPr>
                        <a:t>437</a:t>
                      </a:r>
                    </a:p>
                  </a:txBody>
                  <a:tcPr marL="68580" marR="68580" marT="34290" marB="34290" anchor="ctr"/>
                </a:tc>
                <a:tc>
                  <a:txBody>
                    <a:bodyPr/>
                    <a:lstStyle/>
                    <a:p>
                      <a:pPr algn="ctr"/>
                      <a:r>
                        <a:rPr lang="en-US" sz="2400" dirty="0">
                          <a:solidFill>
                            <a:schemeClr val="bg1"/>
                          </a:solidFill>
                        </a:rPr>
                        <a:t>13</a:t>
                      </a:r>
                    </a:p>
                  </a:txBody>
                  <a:tcPr marL="68580" marR="68580" marT="34290" marB="34290" anchor="ctr"/>
                </a:tc>
                <a:tc>
                  <a:txBody>
                    <a:bodyPr/>
                    <a:lstStyle/>
                    <a:p>
                      <a:pPr algn="ctr"/>
                      <a:r>
                        <a:rPr lang="en-US" sz="2400" dirty="0">
                          <a:solidFill>
                            <a:schemeClr val="bg1"/>
                          </a:solidFill>
                        </a:rPr>
                        <a:t>295</a:t>
                      </a:r>
                    </a:p>
                  </a:txBody>
                  <a:tcPr marL="68580" marR="68580" marT="34290" marB="34290" anchor="ctr"/>
                </a:tc>
                <a:tc>
                  <a:txBody>
                    <a:bodyPr/>
                    <a:lstStyle/>
                    <a:p>
                      <a:pPr algn="ctr"/>
                      <a:r>
                        <a:rPr lang="en-US" sz="2400" dirty="0">
                          <a:solidFill>
                            <a:schemeClr val="bg1"/>
                          </a:solidFill>
                        </a:rPr>
                        <a:t>12</a:t>
                      </a:r>
                    </a:p>
                  </a:txBody>
                  <a:tcPr marL="68580" marR="68580" marT="34290" marB="34290" anchor="ctr"/>
                </a:tc>
                <a:tc>
                  <a:txBody>
                    <a:bodyPr/>
                    <a:lstStyle/>
                    <a:p>
                      <a:pPr algn="ctr"/>
                      <a:r>
                        <a:rPr lang="en-US" sz="2400" dirty="0">
                          <a:solidFill>
                            <a:schemeClr val="bg1"/>
                          </a:solidFill>
                        </a:rPr>
                        <a:t>11</a:t>
                      </a:r>
                    </a:p>
                  </a:txBody>
                  <a:tcPr marL="68580" marR="68580" marT="34290" marB="34290" anchor="ctr"/>
                </a:tc>
                <a:tc>
                  <a:txBody>
                    <a:bodyPr/>
                    <a:lstStyle/>
                    <a:p>
                      <a:pPr algn="ctr"/>
                      <a:r>
                        <a:rPr lang="en-US" sz="2400" dirty="0">
                          <a:solidFill>
                            <a:schemeClr val="bg1"/>
                          </a:solidFill>
                        </a:rPr>
                        <a:t>2</a:t>
                      </a:r>
                    </a:p>
                  </a:txBody>
                  <a:tcPr marL="68580" marR="68580" marT="34290" marB="34290" anchor="ctr"/>
                </a:tc>
                <a:extLst>
                  <a:ext uri="{0D108BD9-81ED-4DB2-BD59-A6C34878D82A}">
                    <a16:rowId xmlns:a16="http://schemas.microsoft.com/office/drawing/2014/main" val="10003"/>
                  </a:ext>
                </a:extLst>
              </a:tr>
              <a:tr h="773832">
                <a:tc>
                  <a:txBody>
                    <a:bodyPr/>
                    <a:lstStyle/>
                    <a:p>
                      <a:pPr algn="l"/>
                      <a:r>
                        <a:rPr lang="en-US" sz="2000" dirty="0">
                          <a:solidFill>
                            <a:schemeClr val="bg1"/>
                          </a:solidFill>
                        </a:rPr>
                        <a:t>Diversity</a:t>
                      </a:r>
                    </a:p>
                  </a:txBody>
                  <a:tcPr marL="68580" marR="68580" marT="34290" marB="34290" anchor="ctr"/>
                </a:tc>
                <a:tc>
                  <a:txBody>
                    <a:bodyPr/>
                    <a:lstStyle/>
                    <a:p>
                      <a:pPr algn="ctr"/>
                      <a:r>
                        <a:rPr lang="en-US" sz="2400" dirty="0">
                          <a:solidFill>
                            <a:schemeClr val="bg1"/>
                          </a:solidFill>
                        </a:rPr>
                        <a:t>3,744</a:t>
                      </a:r>
                    </a:p>
                  </a:txBody>
                  <a:tcPr marL="68580" marR="68580" marT="34290" marB="34290" anchor="ctr"/>
                </a:tc>
                <a:tc>
                  <a:txBody>
                    <a:bodyPr/>
                    <a:lstStyle/>
                    <a:p>
                      <a:pPr algn="ctr"/>
                      <a:r>
                        <a:rPr lang="en-US" sz="2400" dirty="0">
                          <a:solidFill>
                            <a:schemeClr val="bg1"/>
                          </a:solidFill>
                        </a:rPr>
                        <a:t>-513</a:t>
                      </a:r>
                    </a:p>
                  </a:txBody>
                  <a:tcPr marL="68580" marR="68580" marT="34290" marB="34290" anchor="ctr"/>
                </a:tc>
                <a:tc>
                  <a:txBody>
                    <a:bodyPr/>
                    <a:lstStyle/>
                    <a:p>
                      <a:pPr algn="ctr"/>
                      <a:r>
                        <a:rPr lang="en-US" sz="2400" dirty="0">
                          <a:solidFill>
                            <a:schemeClr val="bg1"/>
                          </a:solidFill>
                        </a:rPr>
                        <a:t>2,493</a:t>
                      </a:r>
                    </a:p>
                  </a:txBody>
                  <a:tcPr marL="68580" marR="68580" marT="34290" marB="34290" anchor="ctr"/>
                </a:tc>
                <a:tc>
                  <a:txBody>
                    <a:bodyPr/>
                    <a:lstStyle/>
                    <a:p>
                      <a:pPr algn="ctr"/>
                      <a:r>
                        <a:rPr lang="en-US" sz="2400" dirty="0">
                          <a:solidFill>
                            <a:schemeClr val="bg1"/>
                          </a:solidFill>
                        </a:rPr>
                        <a:t>-60</a:t>
                      </a:r>
                    </a:p>
                  </a:txBody>
                  <a:tcPr marL="68580" marR="68580" marT="34290" marB="34290" anchor="ctr"/>
                </a:tc>
                <a:tc>
                  <a:txBody>
                    <a:bodyPr/>
                    <a:lstStyle/>
                    <a:p>
                      <a:pPr algn="ctr"/>
                      <a:r>
                        <a:rPr lang="en-US" sz="2400" dirty="0">
                          <a:solidFill>
                            <a:schemeClr val="bg1"/>
                          </a:solidFill>
                        </a:rPr>
                        <a:t>390</a:t>
                      </a:r>
                    </a:p>
                  </a:txBody>
                  <a:tcPr marL="68580" marR="68580" marT="34290" marB="34290" anchor="ctr"/>
                </a:tc>
                <a:tc>
                  <a:txBody>
                    <a:bodyPr/>
                    <a:lstStyle/>
                    <a:p>
                      <a:pPr algn="ctr"/>
                      <a:r>
                        <a:rPr lang="en-US" sz="2400" dirty="0">
                          <a:solidFill>
                            <a:schemeClr val="bg1"/>
                          </a:solidFill>
                        </a:rPr>
                        <a:t>52</a:t>
                      </a:r>
                    </a:p>
                  </a:txBody>
                  <a:tcPr marL="68580" marR="68580" marT="34290" marB="3429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690311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650" y="365127"/>
            <a:ext cx="7886700" cy="951208"/>
          </a:xfrm>
        </p:spPr>
        <p:txBody>
          <a:bodyPr>
            <a:normAutofit/>
          </a:bodyPr>
          <a:lstStyle/>
          <a:p>
            <a:pPr algn="ctr"/>
            <a:r>
              <a:rPr lang="en-US" sz="3200" dirty="0">
                <a:solidFill>
                  <a:schemeClr val="bg1"/>
                </a:solidFill>
              </a:rPr>
              <a:t>Morgantown FTT Compared to 2018 </a:t>
            </a:r>
          </a:p>
        </p:txBody>
      </p:sp>
      <p:graphicFrame>
        <p:nvGraphicFramePr>
          <p:cNvPr id="4" name="Table 3"/>
          <p:cNvGraphicFramePr>
            <a:graphicFrameLocks noGrp="1"/>
          </p:cNvGraphicFramePr>
          <p:nvPr>
            <p:extLst>
              <p:ext uri="{D42A27DB-BD31-4B8C-83A1-F6EECF244321}">
                <p14:modId xmlns:p14="http://schemas.microsoft.com/office/powerpoint/2010/main" val="2059328886"/>
              </p:ext>
            </p:extLst>
          </p:nvPr>
        </p:nvGraphicFramePr>
        <p:xfrm>
          <a:off x="170822" y="1416817"/>
          <a:ext cx="8631535" cy="4551903"/>
        </p:xfrm>
        <a:graphic>
          <a:graphicData uri="http://schemas.openxmlformats.org/drawingml/2006/table">
            <a:tbl>
              <a:tblPr firstRow="1" bandRow="1">
                <a:tableStyleId>{5940675A-B579-460E-94D1-54222C63F5DA}</a:tableStyleId>
              </a:tblPr>
              <a:tblGrid>
                <a:gridCol w="1477108">
                  <a:extLst>
                    <a:ext uri="{9D8B030D-6E8A-4147-A177-3AD203B41FA5}">
                      <a16:colId xmlns:a16="http://schemas.microsoft.com/office/drawing/2014/main" val="20000"/>
                    </a:ext>
                  </a:extLst>
                </a:gridCol>
                <a:gridCol w="1738365">
                  <a:extLst>
                    <a:ext uri="{9D8B030D-6E8A-4147-A177-3AD203B41FA5}">
                      <a16:colId xmlns:a16="http://schemas.microsoft.com/office/drawing/2014/main" val="20001"/>
                    </a:ext>
                  </a:extLst>
                </a:gridCol>
                <a:gridCol w="622997">
                  <a:extLst>
                    <a:ext uri="{9D8B030D-6E8A-4147-A177-3AD203B41FA5}">
                      <a16:colId xmlns:a16="http://schemas.microsoft.com/office/drawing/2014/main" val="20002"/>
                    </a:ext>
                  </a:extLst>
                </a:gridCol>
                <a:gridCol w="1093837">
                  <a:extLst>
                    <a:ext uri="{9D8B030D-6E8A-4147-A177-3AD203B41FA5}">
                      <a16:colId xmlns:a16="http://schemas.microsoft.com/office/drawing/2014/main" val="20003"/>
                    </a:ext>
                  </a:extLst>
                </a:gridCol>
                <a:gridCol w="1233076">
                  <a:extLst>
                    <a:ext uri="{9D8B030D-6E8A-4147-A177-3AD203B41FA5}">
                      <a16:colId xmlns:a16="http://schemas.microsoft.com/office/drawing/2014/main" val="20004"/>
                    </a:ext>
                  </a:extLst>
                </a:gridCol>
                <a:gridCol w="1340736">
                  <a:extLst>
                    <a:ext uri="{9D8B030D-6E8A-4147-A177-3AD203B41FA5}">
                      <a16:colId xmlns:a16="http://schemas.microsoft.com/office/drawing/2014/main" val="20005"/>
                    </a:ext>
                  </a:extLst>
                </a:gridCol>
                <a:gridCol w="1125416">
                  <a:extLst>
                    <a:ext uri="{9D8B030D-6E8A-4147-A177-3AD203B41FA5}">
                      <a16:colId xmlns:a16="http://schemas.microsoft.com/office/drawing/2014/main" val="20006"/>
                    </a:ext>
                  </a:extLst>
                </a:gridCol>
              </a:tblGrid>
              <a:tr h="918943">
                <a:tc>
                  <a:txBody>
                    <a:bodyPr/>
                    <a:lstStyle/>
                    <a:p>
                      <a:pPr algn="ctr"/>
                      <a:endParaRPr lang="en-US" sz="2000" dirty="0">
                        <a:solidFill>
                          <a:schemeClr val="bg1"/>
                        </a:solidFill>
                      </a:endParaRPr>
                    </a:p>
                  </a:txBody>
                  <a:tcPr marL="68580" marR="68580" marT="34290" marB="34290" anchor="ctr"/>
                </a:tc>
                <a:tc>
                  <a:txBody>
                    <a:bodyPr/>
                    <a:lstStyle/>
                    <a:p>
                      <a:pPr algn="ctr"/>
                      <a:r>
                        <a:rPr lang="en-US" sz="2400" b="1" dirty="0">
                          <a:solidFill>
                            <a:schemeClr val="bg1"/>
                          </a:solidFill>
                        </a:rPr>
                        <a:t>Applications</a:t>
                      </a:r>
                    </a:p>
                  </a:txBody>
                  <a:tcPr marL="68580" marR="68580" marT="34290" marB="34290" anchor="ctr"/>
                </a:tc>
                <a:tc>
                  <a:txBody>
                    <a:bodyPr/>
                    <a:lstStyle/>
                    <a:p>
                      <a:pPr algn="ctr"/>
                      <a:r>
                        <a:rPr lang="en-US" sz="2400" dirty="0">
                          <a:solidFill>
                            <a:schemeClr val="bg1"/>
                          </a:solidFill>
                        </a:rPr>
                        <a:t>+/-</a:t>
                      </a:r>
                      <a:endParaRPr lang="en-US" sz="2400" b="1" dirty="0">
                        <a:solidFill>
                          <a:schemeClr val="bg1"/>
                        </a:solidFill>
                      </a:endParaRPr>
                    </a:p>
                  </a:txBody>
                  <a:tcPr marL="68580" marR="68580" marT="34290" marB="34290" anchor="ctr"/>
                </a:tc>
                <a:tc>
                  <a:txBody>
                    <a:bodyPr/>
                    <a:lstStyle/>
                    <a:p>
                      <a:pPr algn="ctr"/>
                      <a:r>
                        <a:rPr lang="en-US" sz="2400" b="1" dirty="0">
                          <a:solidFill>
                            <a:schemeClr val="bg1"/>
                          </a:solidFill>
                        </a:rPr>
                        <a:t>Admits</a:t>
                      </a:r>
                    </a:p>
                  </a:txBody>
                  <a:tcPr marL="68580" marR="68580" marT="34290" marB="34290" anchor="ctr"/>
                </a:tc>
                <a:tc>
                  <a:txBody>
                    <a:bodyPr/>
                    <a:lstStyle/>
                    <a:p>
                      <a:pPr algn="ctr"/>
                      <a:r>
                        <a:rPr lang="en-US" sz="2400" dirty="0">
                          <a:solidFill>
                            <a:schemeClr val="bg1"/>
                          </a:solidFill>
                        </a:rPr>
                        <a:t>+/-</a:t>
                      </a:r>
                      <a:endParaRPr lang="en-US" sz="2400" b="1" dirty="0">
                        <a:solidFill>
                          <a:schemeClr val="bg1"/>
                        </a:solidFill>
                      </a:endParaRPr>
                    </a:p>
                  </a:txBody>
                  <a:tcPr marL="68580" marR="68580" marT="34290" marB="34290" anchor="ctr"/>
                </a:tc>
                <a:tc>
                  <a:txBody>
                    <a:bodyPr/>
                    <a:lstStyle/>
                    <a:p>
                      <a:pPr algn="ctr"/>
                      <a:r>
                        <a:rPr lang="en-US" sz="2400" b="1" dirty="0">
                          <a:solidFill>
                            <a:schemeClr val="bg1"/>
                          </a:solidFill>
                        </a:rPr>
                        <a:t>Deposits</a:t>
                      </a:r>
                    </a:p>
                  </a:txBody>
                  <a:tcPr marL="68580" marR="68580" marT="34290" marB="34290" anchor="ctr"/>
                </a:tc>
                <a:tc>
                  <a:txBody>
                    <a:bodyPr/>
                    <a:lstStyle/>
                    <a:p>
                      <a:pPr algn="ctr"/>
                      <a:r>
                        <a:rPr lang="en-US" sz="2400" dirty="0">
                          <a:solidFill>
                            <a:schemeClr val="bg1"/>
                          </a:solidFill>
                        </a:rPr>
                        <a:t>+/-</a:t>
                      </a:r>
                      <a:endParaRPr lang="en-US" sz="2400" b="1" dirty="0">
                        <a:solidFill>
                          <a:schemeClr val="bg1"/>
                        </a:solidFill>
                      </a:endParaRPr>
                    </a:p>
                  </a:txBody>
                  <a:tcPr marL="68580" marR="68580" marT="34290" marB="34290" anchor="ctr"/>
                </a:tc>
                <a:extLst>
                  <a:ext uri="{0D108BD9-81ED-4DB2-BD59-A6C34878D82A}">
                    <a16:rowId xmlns:a16="http://schemas.microsoft.com/office/drawing/2014/main" val="10000"/>
                  </a:ext>
                </a:extLst>
              </a:tr>
              <a:tr h="764833">
                <a:tc>
                  <a:txBody>
                    <a:bodyPr/>
                    <a:lstStyle/>
                    <a:p>
                      <a:pPr algn="l"/>
                      <a:r>
                        <a:rPr lang="en-US" sz="2000" dirty="0">
                          <a:solidFill>
                            <a:schemeClr val="bg1"/>
                          </a:solidFill>
                        </a:rPr>
                        <a:t>Resident</a:t>
                      </a:r>
                    </a:p>
                  </a:txBody>
                  <a:tcPr marL="68580" marR="68580" marT="34290" marB="34290" anchor="ctr"/>
                </a:tc>
                <a:tc>
                  <a:txBody>
                    <a:bodyPr/>
                    <a:lstStyle/>
                    <a:p>
                      <a:pPr algn="ctr"/>
                      <a:r>
                        <a:rPr lang="en-US" sz="2400" dirty="0">
                          <a:solidFill>
                            <a:schemeClr val="bg1"/>
                          </a:solidFill>
                        </a:rPr>
                        <a:t>217</a:t>
                      </a:r>
                    </a:p>
                  </a:txBody>
                  <a:tcPr marL="68580" marR="68580" marT="34290" marB="34290" anchor="ctr"/>
                </a:tc>
                <a:tc>
                  <a:txBody>
                    <a:bodyPr/>
                    <a:lstStyle/>
                    <a:p>
                      <a:pPr algn="ctr"/>
                      <a:r>
                        <a:rPr lang="en-US" sz="2400" dirty="0">
                          <a:solidFill>
                            <a:schemeClr val="bg1"/>
                          </a:solidFill>
                        </a:rPr>
                        <a:t>-37</a:t>
                      </a:r>
                    </a:p>
                  </a:txBody>
                  <a:tcPr marL="68580" marR="68580" marT="34290" marB="34290" anchor="ctr"/>
                </a:tc>
                <a:tc>
                  <a:txBody>
                    <a:bodyPr/>
                    <a:lstStyle/>
                    <a:p>
                      <a:pPr algn="ctr"/>
                      <a:r>
                        <a:rPr lang="en-US" sz="2400" dirty="0">
                          <a:solidFill>
                            <a:schemeClr val="bg1"/>
                          </a:solidFill>
                        </a:rPr>
                        <a:t>92</a:t>
                      </a:r>
                    </a:p>
                  </a:txBody>
                  <a:tcPr marL="68580" marR="68580" marT="34290" marB="34290" anchor="ctr"/>
                </a:tc>
                <a:tc>
                  <a:txBody>
                    <a:bodyPr/>
                    <a:lstStyle/>
                    <a:p>
                      <a:pPr algn="ctr"/>
                      <a:r>
                        <a:rPr lang="en-US" sz="2400" dirty="0">
                          <a:solidFill>
                            <a:schemeClr val="bg1"/>
                          </a:solidFill>
                        </a:rPr>
                        <a:t>-15</a:t>
                      </a:r>
                    </a:p>
                  </a:txBody>
                  <a:tcPr marL="68580" marR="68580" marT="34290" marB="34290" anchor="ctr"/>
                </a:tc>
                <a:tc>
                  <a:txBody>
                    <a:bodyPr/>
                    <a:lstStyle/>
                    <a:p>
                      <a:pPr algn="ctr"/>
                      <a:r>
                        <a:rPr lang="en-US" sz="2400" dirty="0">
                          <a:solidFill>
                            <a:schemeClr val="bg1"/>
                          </a:solidFill>
                        </a:rPr>
                        <a:t>49</a:t>
                      </a:r>
                    </a:p>
                  </a:txBody>
                  <a:tcPr marL="68580" marR="68580" marT="34290" marB="34290" anchor="ctr"/>
                </a:tc>
                <a:tc>
                  <a:txBody>
                    <a:bodyPr/>
                    <a:lstStyle/>
                    <a:p>
                      <a:pPr algn="ctr"/>
                      <a:r>
                        <a:rPr lang="en-US" sz="2400" dirty="0">
                          <a:solidFill>
                            <a:schemeClr val="bg1"/>
                          </a:solidFill>
                        </a:rPr>
                        <a:t>7</a:t>
                      </a:r>
                    </a:p>
                  </a:txBody>
                  <a:tcPr marL="68580" marR="68580" marT="34290" marB="34290" anchor="ctr"/>
                </a:tc>
                <a:extLst>
                  <a:ext uri="{0D108BD9-81ED-4DB2-BD59-A6C34878D82A}">
                    <a16:rowId xmlns:a16="http://schemas.microsoft.com/office/drawing/2014/main" val="10001"/>
                  </a:ext>
                </a:extLst>
              </a:tr>
              <a:tr h="1338461">
                <a:tc>
                  <a:txBody>
                    <a:bodyPr/>
                    <a:lstStyle/>
                    <a:p>
                      <a:pPr algn="l"/>
                      <a:r>
                        <a:rPr lang="en-US" sz="2000" dirty="0">
                          <a:solidFill>
                            <a:schemeClr val="bg1"/>
                          </a:solidFill>
                        </a:rPr>
                        <a:t>Non-Resident</a:t>
                      </a:r>
                    </a:p>
                  </a:txBody>
                  <a:tcPr marL="68580" marR="68580" marT="34290" marB="34290" anchor="ctr"/>
                </a:tc>
                <a:tc>
                  <a:txBody>
                    <a:bodyPr/>
                    <a:lstStyle/>
                    <a:p>
                      <a:pPr algn="ctr"/>
                      <a:r>
                        <a:rPr lang="en-US" sz="2400" dirty="0">
                          <a:solidFill>
                            <a:schemeClr val="bg1"/>
                          </a:solidFill>
                        </a:rPr>
                        <a:t>522</a:t>
                      </a:r>
                    </a:p>
                  </a:txBody>
                  <a:tcPr marL="68580" marR="68580" marT="34290" marB="34290" anchor="ctr"/>
                </a:tc>
                <a:tc>
                  <a:txBody>
                    <a:bodyPr/>
                    <a:lstStyle/>
                    <a:p>
                      <a:pPr algn="ctr"/>
                      <a:r>
                        <a:rPr lang="en-US" sz="2400" dirty="0">
                          <a:solidFill>
                            <a:schemeClr val="bg1"/>
                          </a:solidFill>
                        </a:rPr>
                        <a:t>-58</a:t>
                      </a:r>
                    </a:p>
                  </a:txBody>
                  <a:tcPr marL="68580" marR="68580" marT="34290" marB="34290" anchor="ctr"/>
                </a:tc>
                <a:tc>
                  <a:txBody>
                    <a:bodyPr/>
                    <a:lstStyle/>
                    <a:p>
                      <a:pPr algn="ctr"/>
                      <a:r>
                        <a:rPr lang="en-US" sz="2400" dirty="0">
                          <a:solidFill>
                            <a:schemeClr val="bg1"/>
                          </a:solidFill>
                        </a:rPr>
                        <a:t>233</a:t>
                      </a:r>
                    </a:p>
                  </a:txBody>
                  <a:tcPr marL="68580" marR="68580" marT="34290" marB="34290" anchor="ctr"/>
                </a:tc>
                <a:tc>
                  <a:txBody>
                    <a:bodyPr/>
                    <a:lstStyle/>
                    <a:p>
                      <a:pPr algn="ctr"/>
                      <a:r>
                        <a:rPr lang="en-US" sz="2400" dirty="0">
                          <a:solidFill>
                            <a:schemeClr val="bg1"/>
                          </a:solidFill>
                        </a:rPr>
                        <a:t>-49</a:t>
                      </a:r>
                    </a:p>
                  </a:txBody>
                  <a:tcPr marL="68580" marR="68580" marT="34290" marB="34290" anchor="ctr"/>
                </a:tc>
                <a:tc>
                  <a:txBody>
                    <a:bodyPr/>
                    <a:lstStyle/>
                    <a:p>
                      <a:pPr algn="ctr"/>
                      <a:r>
                        <a:rPr lang="en-US" sz="2400" dirty="0">
                          <a:solidFill>
                            <a:schemeClr val="bg1"/>
                          </a:solidFill>
                        </a:rPr>
                        <a:t>55</a:t>
                      </a:r>
                    </a:p>
                  </a:txBody>
                  <a:tcPr marL="68580" marR="68580" marT="34290" marB="34290" anchor="ctr"/>
                </a:tc>
                <a:tc>
                  <a:txBody>
                    <a:bodyPr/>
                    <a:lstStyle/>
                    <a:p>
                      <a:pPr algn="ctr"/>
                      <a:r>
                        <a:rPr lang="en-US" sz="2400" dirty="0">
                          <a:solidFill>
                            <a:schemeClr val="bg1"/>
                          </a:solidFill>
                        </a:rPr>
                        <a:t>-6</a:t>
                      </a:r>
                    </a:p>
                  </a:txBody>
                  <a:tcPr marL="68580" marR="68580" marT="34290" marB="34290" anchor="ctr"/>
                </a:tc>
                <a:extLst>
                  <a:ext uri="{0D108BD9-81ED-4DB2-BD59-A6C34878D82A}">
                    <a16:rowId xmlns:a16="http://schemas.microsoft.com/office/drawing/2014/main" val="10002"/>
                  </a:ext>
                </a:extLst>
              </a:tr>
              <a:tr h="764833">
                <a:tc>
                  <a:txBody>
                    <a:bodyPr/>
                    <a:lstStyle/>
                    <a:p>
                      <a:pPr algn="l"/>
                      <a:r>
                        <a:rPr lang="en-US" sz="2000" dirty="0">
                          <a:solidFill>
                            <a:schemeClr val="bg1"/>
                          </a:solidFill>
                        </a:rPr>
                        <a:t>International</a:t>
                      </a:r>
                    </a:p>
                  </a:txBody>
                  <a:tcPr marL="68580" marR="68580" marT="34290" marB="34290" anchor="ctr"/>
                </a:tc>
                <a:tc>
                  <a:txBody>
                    <a:bodyPr/>
                    <a:lstStyle/>
                    <a:p>
                      <a:pPr algn="ctr"/>
                      <a:r>
                        <a:rPr lang="en-US" sz="2400" dirty="0">
                          <a:solidFill>
                            <a:schemeClr val="bg1"/>
                          </a:solidFill>
                        </a:rPr>
                        <a:t>157</a:t>
                      </a:r>
                    </a:p>
                  </a:txBody>
                  <a:tcPr marL="68580" marR="68580" marT="34290" marB="34290" anchor="ctr"/>
                </a:tc>
                <a:tc>
                  <a:txBody>
                    <a:bodyPr/>
                    <a:lstStyle/>
                    <a:p>
                      <a:pPr algn="ctr"/>
                      <a:r>
                        <a:rPr lang="en-US" sz="2400" dirty="0">
                          <a:solidFill>
                            <a:schemeClr val="bg1"/>
                          </a:solidFill>
                        </a:rPr>
                        <a:t> 94</a:t>
                      </a:r>
                    </a:p>
                  </a:txBody>
                  <a:tcPr marL="68580" marR="68580" marT="34290" marB="34290" anchor="ctr"/>
                </a:tc>
                <a:tc>
                  <a:txBody>
                    <a:bodyPr/>
                    <a:lstStyle/>
                    <a:p>
                      <a:pPr algn="ctr"/>
                      <a:r>
                        <a:rPr lang="en-US" sz="2400" dirty="0">
                          <a:solidFill>
                            <a:schemeClr val="bg1"/>
                          </a:solidFill>
                        </a:rPr>
                        <a:t>29</a:t>
                      </a:r>
                    </a:p>
                  </a:txBody>
                  <a:tcPr marL="68580" marR="68580" marT="34290" marB="34290" anchor="ctr"/>
                </a:tc>
                <a:tc>
                  <a:txBody>
                    <a:bodyPr/>
                    <a:lstStyle/>
                    <a:p>
                      <a:pPr algn="ctr"/>
                      <a:r>
                        <a:rPr lang="en-US" sz="2400" dirty="0">
                          <a:solidFill>
                            <a:schemeClr val="bg1"/>
                          </a:solidFill>
                        </a:rPr>
                        <a:t>-9</a:t>
                      </a:r>
                    </a:p>
                  </a:txBody>
                  <a:tcPr marL="68580" marR="68580" marT="34290" marB="34290" anchor="ctr"/>
                </a:tc>
                <a:tc>
                  <a:txBody>
                    <a:bodyPr/>
                    <a:lstStyle/>
                    <a:p>
                      <a:pPr algn="ctr"/>
                      <a:r>
                        <a:rPr lang="en-US" sz="2400" dirty="0">
                          <a:solidFill>
                            <a:schemeClr val="bg1"/>
                          </a:solidFill>
                        </a:rPr>
                        <a:t>3</a:t>
                      </a:r>
                    </a:p>
                  </a:txBody>
                  <a:tcPr marL="68580" marR="68580" marT="34290" marB="34290" anchor="ctr"/>
                </a:tc>
                <a:tc>
                  <a:txBody>
                    <a:bodyPr/>
                    <a:lstStyle/>
                    <a:p>
                      <a:pPr algn="ctr"/>
                      <a:r>
                        <a:rPr lang="en-US" sz="2400" dirty="0">
                          <a:solidFill>
                            <a:schemeClr val="bg1"/>
                          </a:solidFill>
                        </a:rPr>
                        <a:t>-2</a:t>
                      </a:r>
                    </a:p>
                  </a:txBody>
                  <a:tcPr marL="68580" marR="68580" marT="34290" marB="34290" anchor="ctr"/>
                </a:tc>
                <a:extLst>
                  <a:ext uri="{0D108BD9-81ED-4DB2-BD59-A6C34878D82A}">
                    <a16:rowId xmlns:a16="http://schemas.microsoft.com/office/drawing/2014/main" val="10003"/>
                  </a:ext>
                </a:extLst>
              </a:tr>
              <a:tr h="764833">
                <a:tc>
                  <a:txBody>
                    <a:bodyPr/>
                    <a:lstStyle/>
                    <a:p>
                      <a:pPr algn="l"/>
                      <a:r>
                        <a:rPr lang="en-US" sz="2000" dirty="0">
                          <a:solidFill>
                            <a:schemeClr val="bg1"/>
                          </a:solidFill>
                        </a:rPr>
                        <a:t>Diversity</a:t>
                      </a:r>
                    </a:p>
                  </a:txBody>
                  <a:tcPr marL="68580" marR="68580" marT="34290" marB="34290" anchor="ctr"/>
                </a:tc>
                <a:tc>
                  <a:txBody>
                    <a:bodyPr/>
                    <a:lstStyle/>
                    <a:p>
                      <a:pPr algn="ctr"/>
                      <a:r>
                        <a:rPr lang="en-US" sz="2400" dirty="0">
                          <a:solidFill>
                            <a:schemeClr val="bg1"/>
                          </a:solidFill>
                        </a:rPr>
                        <a:t>107</a:t>
                      </a:r>
                    </a:p>
                  </a:txBody>
                  <a:tcPr marL="68580" marR="68580" marT="34290" marB="34290" anchor="ctr"/>
                </a:tc>
                <a:tc>
                  <a:txBody>
                    <a:bodyPr/>
                    <a:lstStyle/>
                    <a:p>
                      <a:pPr algn="ctr"/>
                      <a:r>
                        <a:rPr lang="en-US" sz="2400" dirty="0">
                          <a:solidFill>
                            <a:schemeClr val="bg1"/>
                          </a:solidFill>
                        </a:rPr>
                        <a:t>-42</a:t>
                      </a:r>
                    </a:p>
                  </a:txBody>
                  <a:tcPr marL="68580" marR="68580" marT="34290" marB="34290" anchor="ctr"/>
                </a:tc>
                <a:tc>
                  <a:txBody>
                    <a:bodyPr/>
                    <a:lstStyle/>
                    <a:p>
                      <a:pPr algn="ctr"/>
                      <a:r>
                        <a:rPr lang="en-US" sz="2400" dirty="0">
                          <a:solidFill>
                            <a:schemeClr val="bg1"/>
                          </a:solidFill>
                        </a:rPr>
                        <a:t>48</a:t>
                      </a:r>
                    </a:p>
                  </a:txBody>
                  <a:tcPr marL="68580" marR="68580" marT="34290" marB="34290" anchor="ctr"/>
                </a:tc>
                <a:tc>
                  <a:txBody>
                    <a:bodyPr/>
                    <a:lstStyle/>
                    <a:p>
                      <a:pPr algn="ctr"/>
                      <a:r>
                        <a:rPr lang="en-US" sz="2400" dirty="0">
                          <a:solidFill>
                            <a:schemeClr val="bg1"/>
                          </a:solidFill>
                        </a:rPr>
                        <a:t>-12</a:t>
                      </a:r>
                    </a:p>
                  </a:txBody>
                  <a:tcPr marL="68580" marR="68580" marT="34290" marB="34290" anchor="ctr"/>
                </a:tc>
                <a:tc>
                  <a:txBody>
                    <a:bodyPr/>
                    <a:lstStyle/>
                    <a:p>
                      <a:pPr algn="ctr"/>
                      <a:r>
                        <a:rPr lang="en-US" sz="2400" dirty="0">
                          <a:solidFill>
                            <a:schemeClr val="bg1"/>
                          </a:solidFill>
                        </a:rPr>
                        <a:t>14</a:t>
                      </a:r>
                    </a:p>
                  </a:txBody>
                  <a:tcPr marL="68580" marR="68580" marT="34290" marB="34290" anchor="ctr"/>
                </a:tc>
                <a:tc>
                  <a:txBody>
                    <a:bodyPr/>
                    <a:lstStyle/>
                    <a:p>
                      <a:pPr algn="ctr"/>
                      <a:r>
                        <a:rPr lang="en-US" sz="2400" dirty="0">
                          <a:solidFill>
                            <a:schemeClr val="bg1"/>
                          </a:solidFill>
                        </a:rPr>
                        <a:t>2</a:t>
                      </a:r>
                    </a:p>
                  </a:txBody>
                  <a:tcPr marL="68580" marR="68580" marT="34290" marB="3429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338847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650" y="365127"/>
            <a:ext cx="7886700" cy="951208"/>
          </a:xfrm>
        </p:spPr>
        <p:txBody>
          <a:bodyPr>
            <a:normAutofit/>
          </a:bodyPr>
          <a:lstStyle/>
          <a:p>
            <a:pPr algn="ctr"/>
            <a:r>
              <a:rPr lang="en-US" sz="3200" dirty="0">
                <a:solidFill>
                  <a:schemeClr val="bg1"/>
                </a:solidFill>
              </a:rPr>
              <a:t>Morgantown FTG Compared to 2018 </a:t>
            </a:r>
          </a:p>
        </p:txBody>
      </p:sp>
      <p:graphicFrame>
        <p:nvGraphicFramePr>
          <p:cNvPr id="4" name="Table 3"/>
          <p:cNvGraphicFramePr>
            <a:graphicFrameLocks noGrp="1"/>
          </p:cNvGraphicFramePr>
          <p:nvPr>
            <p:extLst>
              <p:ext uri="{D42A27DB-BD31-4B8C-83A1-F6EECF244321}">
                <p14:modId xmlns:p14="http://schemas.microsoft.com/office/powerpoint/2010/main" val="1953166814"/>
              </p:ext>
            </p:extLst>
          </p:nvPr>
        </p:nvGraphicFramePr>
        <p:xfrm>
          <a:off x="753626" y="1416816"/>
          <a:ext cx="7656844" cy="4079631"/>
        </p:xfrm>
        <a:graphic>
          <a:graphicData uri="http://schemas.openxmlformats.org/drawingml/2006/table">
            <a:tbl>
              <a:tblPr firstRow="1" bandRow="1">
                <a:tableStyleId>{5940675A-B579-460E-94D1-54222C63F5DA}</a:tableStyleId>
              </a:tblPr>
              <a:tblGrid>
                <a:gridCol w="1834433">
                  <a:extLst>
                    <a:ext uri="{9D8B030D-6E8A-4147-A177-3AD203B41FA5}">
                      <a16:colId xmlns:a16="http://schemas.microsoft.com/office/drawing/2014/main" val="20000"/>
                    </a:ext>
                  </a:extLst>
                </a:gridCol>
                <a:gridCol w="2158891">
                  <a:extLst>
                    <a:ext uri="{9D8B030D-6E8A-4147-A177-3AD203B41FA5}">
                      <a16:colId xmlns:a16="http://schemas.microsoft.com/office/drawing/2014/main" val="20001"/>
                    </a:ext>
                  </a:extLst>
                </a:gridCol>
                <a:gridCol w="920784">
                  <a:extLst>
                    <a:ext uri="{9D8B030D-6E8A-4147-A177-3AD203B41FA5}">
                      <a16:colId xmlns:a16="http://schemas.microsoft.com/office/drawing/2014/main" val="20002"/>
                    </a:ext>
                  </a:extLst>
                </a:gridCol>
                <a:gridCol w="1211368">
                  <a:extLst>
                    <a:ext uri="{9D8B030D-6E8A-4147-A177-3AD203B41FA5}">
                      <a16:colId xmlns:a16="http://schemas.microsoft.com/office/drawing/2014/main" val="20003"/>
                    </a:ext>
                  </a:extLst>
                </a:gridCol>
                <a:gridCol w="1531368">
                  <a:extLst>
                    <a:ext uri="{9D8B030D-6E8A-4147-A177-3AD203B41FA5}">
                      <a16:colId xmlns:a16="http://schemas.microsoft.com/office/drawing/2014/main" val="20004"/>
                    </a:ext>
                  </a:extLst>
                </a:gridCol>
              </a:tblGrid>
              <a:tr h="989934">
                <a:tc>
                  <a:txBody>
                    <a:bodyPr/>
                    <a:lstStyle/>
                    <a:p>
                      <a:pPr algn="l"/>
                      <a:endParaRPr lang="en-US" sz="2000" dirty="0">
                        <a:solidFill>
                          <a:schemeClr val="bg1"/>
                        </a:solidFill>
                      </a:endParaRPr>
                    </a:p>
                  </a:txBody>
                  <a:tcPr marL="68580" marR="68580" marT="34290" marB="34290" anchor="ctr"/>
                </a:tc>
                <a:tc>
                  <a:txBody>
                    <a:bodyPr/>
                    <a:lstStyle/>
                    <a:p>
                      <a:pPr algn="ctr"/>
                      <a:r>
                        <a:rPr lang="en-US" sz="2400" b="1" dirty="0">
                          <a:solidFill>
                            <a:schemeClr val="bg1"/>
                          </a:solidFill>
                        </a:rPr>
                        <a:t>Applications</a:t>
                      </a:r>
                    </a:p>
                  </a:txBody>
                  <a:tcPr marL="68580" marR="68580" marT="34290" marB="34290" anchor="ctr"/>
                </a:tc>
                <a:tc>
                  <a:txBody>
                    <a:bodyPr/>
                    <a:lstStyle/>
                    <a:p>
                      <a:pPr algn="ctr"/>
                      <a:r>
                        <a:rPr lang="en-US" sz="2400" dirty="0">
                          <a:solidFill>
                            <a:schemeClr val="bg1"/>
                          </a:solidFill>
                        </a:rPr>
                        <a:t>+/-</a:t>
                      </a:r>
                      <a:endParaRPr lang="en-US" sz="2400" b="1" dirty="0">
                        <a:solidFill>
                          <a:schemeClr val="bg1"/>
                        </a:solidFill>
                      </a:endParaRPr>
                    </a:p>
                  </a:txBody>
                  <a:tcPr marL="68580" marR="68580" marT="34290" marB="34290" anchor="ctr"/>
                </a:tc>
                <a:tc>
                  <a:txBody>
                    <a:bodyPr/>
                    <a:lstStyle/>
                    <a:p>
                      <a:pPr algn="ctr"/>
                      <a:r>
                        <a:rPr lang="en-US" sz="2400" b="1" dirty="0">
                          <a:solidFill>
                            <a:schemeClr val="bg1"/>
                          </a:solidFill>
                        </a:rPr>
                        <a:t>Admits</a:t>
                      </a:r>
                    </a:p>
                  </a:txBody>
                  <a:tcPr marL="68580" marR="68580" marT="34290" marB="34290" anchor="ctr"/>
                </a:tc>
                <a:tc>
                  <a:txBody>
                    <a:bodyPr/>
                    <a:lstStyle/>
                    <a:p>
                      <a:pPr algn="ctr"/>
                      <a:r>
                        <a:rPr lang="en-US" sz="2400" dirty="0">
                          <a:solidFill>
                            <a:schemeClr val="bg1"/>
                          </a:solidFill>
                        </a:rPr>
                        <a:t>+/-</a:t>
                      </a:r>
                      <a:endParaRPr lang="en-US" sz="2400" b="1" dirty="0">
                        <a:solidFill>
                          <a:schemeClr val="bg1"/>
                        </a:solidFill>
                      </a:endParaRPr>
                    </a:p>
                  </a:txBody>
                  <a:tcPr marL="68580" marR="68580" marT="34290" marB="34290" anchor="ctr"/>
                </a:tc>
                <a:extLst>
                  <a:ext uri="{0D108BD9-81ED-4DB2-BD59-A6C34878D82A}">
                    <a16:rowId xmlns:a16="http://schemas.microsoft.com/office/drawing/2014/main" val="10000"/>
                  </a:ext>
                </a:extLst>
              </a:tr>
              <a:tr h="823918">
                <a:tc>
                  <a:txBody>
                    <a:bodyPr/>
                    <a:lstStyle/>
                    <a:p>
                      <a:pPr algn="l"/>
                      <a:r>
                        <a:rPr lang="en-US" sz="2000" dirty="0">
                          <a:solidFill>
                            <a:schemeClr val="bg1"/>
                          </a:solidFill>
                        </a:rPr>
                        <a:t>Resident</a:t>
                      </a:r>
                    </a:p>
                  </a:txBody>
                  <a:tcPr marL="68580" marR="68580" marT="34290" marB="34290" anchor="ctr"/>
                </a:tc>
                <a:tc>
                  <a:txBody>
                    <a:bodyPr/>
                    <a:lstStyle/>
                    <a:p>
                      <a:pPr algn="ctr"/>
                      <a:r>
                        <a:rPr lang="en-US" sz="2400" dirty="0">
                          <a:solidFill>
                            <a:schemeClr val="bg1"/>
                          </a:solidFill>
                        </a:rPr>
                        <a:t>446</a:t>
                      </a:r>
                    </a:p>
                  </a:txBody>
                  <a:tcPr marL="68580" marR="68580" marT="34290" marB="34290" anchor="ctr"/>
                </a:tc>
                <a:tc>
                  <a:txBody>
                    <a:bodyPr/>
                    <a:lstStyle/>
                    <a:p>
                      <a:pPr algn="ctr"/>
                      <a:r>
                        <a:rPr lang="en-US" sz="2400" dirty="0">
                          <a:solidFill>
                            <a:schemeClr val="bg1"/>
                          </a:solidFill>
                        </a:rPr>
                        <a:t>-42</a:t>
                      </a:r>
                    </a:p>
                  </a:txBody>
                  <a:tcPr marL="68580" marR="68580" marT="34290" marB="34290" anchor="ctr"/>
                </a:tc>
                <a:tc>
                  <a:txBody>
                    <a:bodyPr/>
                    <a:lstStyle/>
                    <a:p>
                      <a:pPr algn="ctr"/>
                      <a:r>
                        <a:rPr lang="en-US" sz="2400" dirty="0">
                          <a:solidFill>
                            <a:schemeClr val="bg1"/>
                          </a:solidFill>
                        </a:rPr>
                        <a:t>174</a:t>
                      </a:r>
                    </a:p>
                  </a:txBody>
                  <a:tcPr marL="68580" marR="68580" marT="34290" marB="34290" anchor="ctr"/>
                </a:tc>
                <a:tc>
                  <a:txBody>
                    <a:bodyPr/>
                    <a:lstStyle/>
                    <a:p>
                      <a:pPr algn="ctr"/>
                      <a:r>
                        <a:rPr lang="en-US" sz="2400" dirty="0">
                          <a:solidFill>
                            <a:schemeClr val="bg1"/>
                          </a:solidFill>
                        </a:rPr>
                        <a:t>36</a:t>
                      </a:r>
                    </a:p>
                  </a:txBody>
                  <a:tcPr marL="68580" marR="68580" marT="34290" marB="34290" anchor="ctr"/>
                </a:tc>
                <a:extLst>
                  <a:ext uri="{0D108BD9-81ED-4DB2-BD59-A6C34878D82A}">
                    <a16:rowId xmlns:a16="http://schemas.microsoft.com/office/drawing/2014/main" val="10001"/>
                  </a:ext>
                </a:extLst>
              </a:tr>
              <a:tr h="1441861">
                <a:tc>
                  <a:txBody>
                    <a:bodyPr/>
                    <a:lstStyle/>
                    <a:p>
                      <a:pPr algn="l"/>
                      <a:r>
                        <a:rPr lang="en-US" sz="2000" dirty="0">
                          <a:solidFill>
                            <a:schemeClr val="bg1"/>
                          </a:solidFill>
                        </a:rPr>
                        <a:t>Non-Resident</a:t>
                      </a:r>
                    </a:p>
                  </a:txBody>
                  <a:tcPr marL="68580" marR="68580" marT="34290" marB="34290" anchor="ctr"/>
                </a:tc>
                <a:tc>
                  <a:txBody>
                    <a:bodyPr/>
                    <a:lstStyle/>
                    <a:p>
                      <a:pPr algn="ctr"/>
                      <a:r>
                        <a:rPr lang="en-US" sz="2400" dirty="0">
                          <a:solidFill>
                            <a:schemeClr val="bg1"/>
                          </a:solidFill>
                        </a:rPr>
                        <a:t>1,303</a:t>
                      </a:r>
                    </a:p>
                  </a:txBody>
                  <a:tcPr marL="68580" marR="68580" marT="34290" marB="34290" anchor="ctr"/>
                </a:tc>
                <a:tc>
                  <a:txBody>
                    <a:bodyPr/>
                    <a:lstStyle/>
                    <a:p>
                      <a:pPr algn="ctr"/>
                      <a:r>
                        <a:rPr lang="en-US" sz="2400" dirty="0">
                          <a:solidFill>
                            <a:schemeClr val="bg1"/>
                          </a:solidFill>
                        </a:rPr>
                        <a:t>-140</a:t>
                      </a:r>
                    </a:p>
                  </a:txBody>
                  <a:tcPr marL="68580" marR="68580" marT="34290" marB="34290" anchor="ctr"/>
                </a:tc>
                <a:tc>
                  <a:txBody>
                    <a:bodyPr/>
                    <a:lstStyle/>
                    <a:p>
                      <a:pPr algn="ctr"/>
                      <a:r>
                        <a:rPr lang="en-US" sz="2400" dirty="0">
                          <a:solidFill>
                            <a:schemeClr val="bg1"/>
                          </a:solidFill>
                        </a:rPr>
                        <a:t>255</a:t>
                      </a:r>
                    </a:p>
                  </a:txBody>
                  <a:tcPr marL="68580" marR="68580" marT="34290" marB="34290" anchor="ctr"/>
                </a:tc>
                <a:tc>
                  <a:txBody>
                    <a:bodyPr/>
                    <a:lstStyle/>
                    <a:p>
                      <a:pPr algn="ctr"/>
                      <a:r>
                        <a:rPr lang="en-US" sz="2400" dirty="0">
                          <a:solidFill>
                            <a:schemeClr val="bg1"/>
                          </a:solidFill>
                        </a:rPr>
                        <a:t>14</a:t>
                      </a:r>
                    </a:p>
                  </a:txBody>
                  <a:tcPr marL="68580" marR="68580" marT="34290" marB="34290" anchor="ctr"/>
                </a:tc>
                <a:extLst>
                  <a:ext uri="{0D108BD9-81ED-4DB2-BD59-A6C34878D82A}">
                    <a16:rowId xmlns:a16="http://schemas.microsoft.com/office/drawing/2014/main" val="10002"/>
                  </a:ext>
                </a:extLst>
              </a:tr>
              <a:tr h="823918">
                <a:tc>
                  <a:txBody>
                    <a:bodyPr/>
                    <a:lstStyle/>
                    <a:p>
                      <a:pPr algn="l"/>
                      <a:r>
                        <a:rPr lang="en-US" sz="2000" dirty="0">
                          <a:solidFill>
                            <a:schemeClr val="bg1"/>
                          </a:solidFill>
                        </a:rPr>
                        <a:t>International</a:t>
                      </a:r>
                    </a:p>
                  </a:txBody>
                  <a:tcPr marL="68580" marR="68580" marT="34290" marB="34290" anchor="ctr"/>
                </a:tc>
                <a:tc>
                  <a:txBody>
                    <a:bodyPr/>
                    <a:lstStyle/>
                    <a:p>
                      <a:pPr algn="ctr"/>
                      <a:r>
                        <a:rPr lang="en-US" sz="2400" dirty="0">
                          <a:solidFill>
                            <a:schemeClr val="bg1"/>
                          </a:solidFill>
                        </a:rPr>
                        <a:t>777</a:t>
                      </a:r>
                    </a:p>
                  </a:txBody>
                  <a:tcPr marL="68580" marR="68580" marT="34290" marB="34290" anchor="ctr"/>
                </a:tc>
                <a:tc>
                  <a:txBody>
                    <a:bodyPr/>
                    <a:lstStyle/>
                    <a:p>
                      <a:pPr algn="ctr"/>
                      <a:r>
                        <a:rPr lang="en-US" sz="2400" dirty="0">
                          <a:solidFill>
                            <a:schemeClr val="bg1"/>
                          </a:solidFill>
                        </a:rPr>
                        <a:t> -72</a:t>
                      </a:r>
                    </a:p>
                  </a:txBody>
                  <a:tcPr marL="68580" marR="68580" marT="34290" marB="34290" anchor="ctr"/>
                </a:tc>
                <a:tc>
                  <a:txBody>
                    <a:bodyPr/>
                    <a:lstStyle/>
                    <a:p>
                      <a:pPr algn="ctr"/>
                      <a:r>
                        <a:rPr lang="en-US" sz="2400" dirty="0">
                          <a:solidFill>
                            <a:schemeClr val="bg1"/>
                          </a:solidFill>
                        </a:rPr>
                        <a:t>109</a:t>
                      </a:r>
                    </a:p>
                  </a:txBody>
                  <a:tcPr marL="68580" marR="68580" marT="34290" marB="34290" anchor="ctr"/>
                </a:tc>
                <a:tc>
                  <a:txBody>
                    <a:bodyPr/>
                    <a:lstStyle/>
                    <a:p>
                      <a:pPr algn="ctr"/>
                      <a:r>
                        <a:rPr lang="en-US" sz="2400" dirty="0">
                          <a:solidFill>
                            <a:schemeClr val="bg1"/>
                          </a:solidFill>
                        </a:rPr>
                        <a:t>-28</a:t>
                      </a:r>
                    </a:p>
                  </a:txBody>
                  <a:tcPr marL="68580" marR="68580" marT="34290" marB="3429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086709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 showing Canceled Paid deposits in 2017, 2018 and 2019 for the dates of Dec. 3, Dec. 10, Dec. 17, Dec. 24, Dec. 31, Jan. 7, Jan. 14, Jan. 22, Jan 28, Feb. 4, Feb. 11 and Feb. 18&#10;Current Canceled Paid number for 2019 is 84, compared to 83 in 2018 and 59 in 2017.">
            <a:extLst>
              <a:ext uri="{FF2B5EF4-FFF2-40B4-BE49-F238E27FC236}">
                <a16:creationId xmlns:a16="http://schemas.microsoft.com/office/drawing/2014/main" id="{49B07EEB-4EB8-41BE-A757-B0814F8212C5}"/>
              </a:ext>
            </a:extLst>
          </p:cNvPr>
          <p:cNvPicPr>
            <a:picLocks noChangeAspect="1"/>
          </p:cNvPicPr>
          <p:nvPr/>
        </p:nvPicPr>
        <p:blipFill rotWithShape="1">
          <a:blip r:embed="rId2"/>
          <a:srcRect l="-222" t="1789" r="222"/>
          <a:stretch/>
        </p:blipFill>
        <p:spPr>
          <a:xfrm>
            <a:off x="130629" y="515935"/>
            <a:ext cx="8745952" cy="5388476"/>
          </a:xfrm>
          <a:prstGeom prst="rect">
            <a:avLst/>
          </a:prstGeom>
        </p:spPr>
      </p:pic>
      <p:sp>
        <p:nvSpPr>
          <p:cNvPr id="3" name="Title 2">
            <a:extLst>
              <a:ext uri="{FF2B5EF4-FFF2-40B4-BE49-F238E27FC236}">
                <a16:creationId xmlns:a16="http://schemas.microsoft.com/office/drawing/2014/main" id="{6872D09E-48F7-4C4F-B9A3-BFC5E700DF22}"/>
              </a:ext>
            </a:extLst>
          </p:cNvPr>
          <p:cNvSpPr>
            <a:spLocks noGrp="1"/>
          </p:cNvSpPr>
          <p:nvPr>
            <p:ph type="title"/>
          </p:nvPr>
        </p:nvSpPr>
        <p:spPr>
          <a:xfrm>
            <a:off x="130629" y="123586"/>
            <a:ext cx="7886700" cy="316361"/>
          </a:xfrm>
        </p:spPr>
        <p:txBody>
          <a:bodyPr>
            <a:normAutofit fontScale="90000"/>
          </a:bodyPr>
          <a:lstStyle/>
          <a:p>
            <a:r>
              <a:rPr lang="en-US" dirty="0">
                <a:solidFill>
                  <a:schemeClr val="bg1"/>
                </a:solidFill>
              </a:rPr>
              <a:t>Canceled Paid  Deposits</a:t>
            </a:r>
          </a:p>
        </p:txBody>
      </p:sp>
    </p:spTree>
    <p:extLst>
      <p:ext uri="{BB962C8B-B14F-4D97-AF65-F5344CB8AC3E}">
        <p14:creationId xmlns:p14="http://schemas.microsoft.com/office/powerpoint/2010/main" val="1672184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EBD8D-807A-4753-96FB-47FCC0FFCDD0}"/>
              </a:ext>
            </a:extLst>
          </p:cNvPr>
          <p:cNvSpPr>
            <a:spLocks noGrp="1"/>
          </p:cNvSpPr>
          <p:nvPr>
            <p:ph type="title"/>
          </p:nvPr>
        </p:nvSpPr>
        <p:spPr>
          <a:xfrm>
            <a:off x="0" y="365126"/>
            <a:ext cx="9214338" cy="1325563"/>
          </a:xfrm>
        </p:spPr>
        <p:txBody>
          <a:bodyPr>
            <a:normAutofit/>
          </a:bodyPr>
          <a:lstStyle/>
          <a:p>
            <a:pPr algn="ctr"/>
            <a:r>
              <a:rPr lang="en-US" sz="3600" dirty="0">
                <a:solidFill>
                  <a:schemeClr val="bg1"/>
                </a:solidFill>
              </a:rPr>
              <a:t>Financial Aid Awarding: FTF and FTT (2/5/19) </a:t>
            </a:r>
          </a:p>
        </p:txBody>
      </p:sp>
      <p:graphicFrame>
        <p:nvGraphicFramePr>
          <p:cNvPr id="3" name="Table 2">
            <a:extLst>
              <a:ext uri="{FF2B5EF4-FFF2-40B4-BE49-F238E27FC236}">
                <a16:creationId xmlns:a16="http://schemas.microsoft.com/office/drawing/2014/main" id="{001CDDCC-87F4-4FA6-83FD-4C574894A350}"/>
              </a:ext>
            </a:extLst>
          </p:cNvPr>
          <p:cNvGraphicFramePr>
            <a:graphicFrameLocks noGrp="1"/>
          </p:cNvGraphicFramePr>
          <p:nvPr>
            <p:extLst>
              <p:ext uri="{D42A27DB-BD31-4B8C-83A1-F6EECF244321}">
                <p14:modId xmlns:p14="http://schemas.microsoft.com/office/powerpoint/2010/main" val="364031033"/>
              </p:ext>
            </p:extLst>
          </p:nvPr>
        </p:nvGraphicFramePr>
        <p:xfrm>
          <a:off x="170822" y="1778557"/>
          <a:ext cx="8742066" cy="4167442"/>
        </p:xfrm>
        <a:graphic>
          <a:graphicData uri="http://schemas.openxmlformats.org/drawingml/2006/table">
            <a:tbl>
              <a:tblPr firstRow="1" bandRow="1">
                <a:tableStyleId>{5940675A-B579-460E-94D1-54222C63F5DA}</a:tableStyleId>
              </a:tblPr>
              <a:tblGrid>
                <a:gridCol w="1748413">
                  <a:extLst>
                    <a:ext uri="{9D8B030D-6E8A-4147-A177-3AD203B41FA5}">
                      <a16:colId xmlns:a16="http://schemas.microsoft.com/office/drawing/2014/main" val="822468417"/>
                    </a:ext>
                  </a:extLst>
                </a:gridCol>
                <a:gridCol w="1748413">
                  <a:extLst>
                    <a:ext uri="{9D8B030D-6E8A-4147-A177-3AD203B41FA5}">
                      <a16:colId xmlns:a16="http://schemas.microsoft.com/office/drawing/2014/main" val="627798410"/>
                    </a:ext>
                  </a:extLst>
                </a:gridCol>
                <a:gridCol w="1852949">
                  <a:extLst>
                    <a:ext uri="{9D8B030D-6E8A-4147-A177-3AD203B41FA5}">
                      <a16:colId xmlns:a16="http://schemas.microsoft.com/office/drawing/2014/main" val="2926963813"/>
                    </a:ext>
                  </a:extLst>
                </a:gridCol>
                <a:gridCol w="1643878">
                  <a:extLst>
                    <a:ext uri="{9D8B030D-6E8A-4147-A177-3AD203B41FA5}">
                      <a16:colId xmlns:a16="http://schemas.microsoft.com/office/drawing/2014/main" val="3815459396"/>
                    </a:ext>
                  </a:extLst>
                </a:gridCol>
                <a:gridCol w="1748413">
                  <a:extLst>
                    <a:ext uri="{9D8B030D-6E8A-4147-A177-3AD203B41FA5}">
                      <a16:colId xmlns:a16="http://schemas.microsoft.com/office/drawing/2014/main" val="3966800386"/>
                    </a:ext>
                  </a:extLst>
                </a:gridCol>
              </a:tblGrid>
              <a:tr h="1367888">
                <a:tc>
                  <a:txBody>
                    <a:bodyPr/>
                    <a:lstStyle/>
                    <a:p>
                      <a:endParaRPr lang="en-US" dirty="0">
                        <a:solidFill>
                          <a:schemeClr val="bg1"/>
                        </a:solidFill>
                      </a:endParaRPr>
                    </a:p>
                  </a:txBody>
                  <a:tcPr/>
                </a:tc>
                <a:tc>
                  <a:txBody>
                    <a:bodyPr/>
                    <a:lstStyle/>
                    <a:p>
                      <a:pPr algn="ctr"/>
                      <a:r>
                        <a:rPr lang="en-US" sz="2400" dirty="0">
                          <a:solidFill>
                            <a:schemeClr val="bg1"/>
                          </a:solidFill>
                        </a:rPr>
                        <a:t>Offered Awards</a:t>
                      </a:r>
                    </a:p>
                  </a:txBody>
                  <a:tcPr anchor="ctr"/>
                </a:tc>
                <a:tc>
                  <a:txBody>
                    <a:bodyPr/>
                    <a:lstStyle/>
                    <a:p>
                      <a:pPr algn="ctr"/>
                      <a:r>
                        <a:rPr lang="en-US" sz="2400" dirty="0">
                          <a:solidFill>
                            <a:schemeClr val="bg1"/>
                          </a:solidFill>
                        </a:rPr>
                        <a:t>Total $ Offered</a:t>
                      </a:r>
                    </a:p>
                  </a:txBody>
                  <a:tcPr anchor="ctr"/>
                </a:tc>
                <a:tc>
                  <a:txBody>
                    <a:bodyPr/>
                    <a:lstStyle/>
                    <a:p>
                      <a:pPr algn="ctr"/>
                      <a:r>
                        <a:rPr lang="en-US" sz="2400" dirty="0">
                          <a:solidFill>
                            <a:schemeClr val="bg1"/>
                          </a:solidFill>
                        </a:rPr>
                        <a:t>Accepted Awards</a:t>
                      </a:r>
                    </a:p>
                  </a:txBody>
                  <a:tcPr anchor="ctr"/>
                </a:tc>
                <a:tc>
                  <a:txBody>
                    <a:bodyPr/>
                    <a:lstStyle/>
                    <a:p>
                      <a:pPr algn="ctr"/>
                      <a:r>
                        <a:rPr lang="en-US" sz="2400" dirty="0">
                          <a:solidFill>
                            <a:schemeClr val="bg1"/>
                          </a:solidFill>
                        </a:rPr>
                        <a:t>Total $ Accepted </a:t>
                      </a:r>
                    </a:p>
                  </a:txBody>
                  <a:tcPr anchor="ctr"/>
                </a:tc>
                <a:extLst>
                  <a:ext uri="{0D108BD9-81ED-4DB2-BD59-A6C34878D82A}">
                    <a16:rowId xmlns:a16="http://schemas.microsoft.com/office/drawing/2014/main" val="34904960"/>
                  </a:ext>
                </a:extLst>
              </a:tr>
              <a:tr h="1214540">
                <a:tc>
                  <a:txBody>
                    <a:bodyPr/>
                    <a:lstStyle/>
                    <a:p>
                      <a:pPr algn="ctr"/>
                      <a:r>
                        <a:rPr lang="en-US" sz="2000" dirty="0">
                          <a:solidFill>
                            <a:schemeClr val="bg1"/>
                          </a:solidFill>
                        </a:rPr>
                        <a:t>Fall 2019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rPr>
                        <a:t>17,651</a:t>
                      </a:r>
                    </a:p>
                    <a:p>
                      <a:pPr algn="ctr"/>
                      <a:endParaRPr lang="en-US" sz="2400" dirty="0">
                        <a:solidFill>
                          <a:schemeClr val="bg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rPr>
                        <a:t>$95,895,768</a:t>
                      </a:r>
                    </a:p>
                    <a:p>
                      <a:pPr algn="ctr"/>
                      <a:endParaRPr lang="en-US" sz="2400" dirty="0">
                        <a:solidFill>
                          <a:schemeClr val="bg1"/>
                        </a:solidFill>
                      </a:endParaRPr>
                    </a:p>
                  </a:txBody>
                  <a:tcPr anchor="ctr"/>
                </a:tc>
                <a:tc>
                  <a:txBody>
                    <a:bodyPr/>
                    <a:lstStyle/>
                    <a:p>
                      <a:pPr algn="ctr"/>
                      <a:r>
                        <a:rPr lang="en-US" sz="2400" dirty="0">
                          <a:solidFill>
                            <a:schemeClr val="bg1"/>
                          </a:solidFill>
                        </a:rPr>
                        <a:t>3,623</a:t>
                      </a:r>
                    </a:p>
                  </a:txBody>
                  <a:tcPr anchor="ctr"/>
                </a:tc>
                <a:tc>
                  <a:txBody>
                    <a:bodyPr/>
                    <a:lstStyle/>
                    <a:p>
                      <a:pPr algn="ctr"/>
                      <a:r>
                        <a:rPr lang="en-US" sz="2400" dirty="0">
                          <a:solidFill>
                            <a:schemeClr val="bg1"/>
                          </a:solidFill>
                        </a:rPr>
                        <a:t>$18,099,434</a:t>
                      </a:r>
                    </a:p>
                  </a:txBody>
                  <a:tcPr anchor="ctr"/>
                </a:tc>
                <a:extLst>
                  <a:ext uri="{0D108BD9-81ED-4DB2-BD59-A6C34878D82A}">
                    <a16:rowId xmlns:a16="http://schemas.microsoft.com/office/drawing/2014/main" val="2548795615"/>
                  </a:ext>
                </a:extLst>
              </a:tr>
              <a:tr h="792507">
                <a:tc>
                  <a:txBody>
                    <a:bodyPr/>
                    <a:lstStyle/>
                    <a:p>
                      <a:pPr algn="ctr"/>
                      <a:r>
                        <a:rPr lang="en-US" sz="2000" dirty="0">
                          <a:solidFill>
                            <a:schemeClr val="bg1"/>
                          </a:solidFill>
                        </a:rPr>
                        <a:t>Fall 2018</a:t>
                      </a:r>
                    </a:p>
                  </a:txBody>
                  <a:tcPr anchor="ctr"/>
                </a:tc>
                <a:tc>
                  <a:txBody>
                    <a:bodyPr/>
                    <a:lstStyle/>
                    <a:p>
                      <a:pPr algn="ctr"/>
                      <a:r>
                        <a:rPr lang="en-US" sz="2400" dirty="0">
                          <a:solidFill>
                            <a:schemeClr val="bg1"/>
                          </a:solidFill>
                        </a:rPr>
                        <a:t>12,560</a:t>
                      </a:r>
                    </a:p>
                  </a:txBody>
                  <a:tcPr anchor="ctr"/>
                </a:tc>
                <a:tc>
                  <a:txBody>
                    <a:bodyPr/>
                    <a:lstStyle/>
                    <a:p>
                      <a:pPr algn="ctr"/>
                      <a:r>
                        <a:rPr lang="en-US" sz="2400" dirty="0">
                          <a:solidFill>
                            <a:schemeClr val="bg1"/>
                          </a:solidFill>
                        </a:rPr>
                        <a:t>$73,177,391</a:t>
                      </a:r>
                    </a:p>
                  </a:txBody>
                  <a:tcPr anchor="ctr"/>
                </a:tc>
                <a:tc>
                  <a:txBody>
                    <a:bodyPr/>
                    <a:lstStyle/>
                    <a:p>
                      <a:pPr algn="ctr"/>
                      <a:r>
                        <a:rPr lang="en-US" sz="2400" dirty="0">
                          <a:solidFill>
                            <a:schemeClr val="bg1"/>
                          </a:solidFill>
                        </a:rPr>
                        <a:t>2,139</a:t>
                      </a:r>
                    </a:p>
                  </a:txBody>
                  <a:tcPr anchor="ctr"/>
                </a:tc>
                <a:tc>
                  <a:txBody>
                    <a:bodyPr/>
                    <a:lstStyle/>
                    <a:p>
                      <a:pPr algn="ctr"/>
                      <a:r>
                        <a:rPr lang="en-US" sz="2400" dirty="0">
                          <a:solidFill>
                            <a:schemeClr val="bg1"/>
                          </a:solidFill>
                        </a:rPr>
                        <a:t>$10,150,377</a:t>
                      </a:r>
                    </a:p>
                  </a:txBody>
                  <a:tcPr anchor="ctr"/>
                </a:tc>
                <a:extLst>
                  <a:ext uri="{0D108BD9-81ED-4DB2-BD59-A6C34878D82A}">
                    <a16:rowId xmlns:a16="http://schemas.microsoft.com/office/drawing/2014/main" val="681111290"/>
                  </a:ext>
                </a:extLst>
              </a:tr>
              <a:tr h="792507">
                <a:tc>
                  <a:txBody>
                    <a:bodyPr/>
                    <a:lstStyle/>
                    <a:p>
                      <a:pPr algn="ctr"/>
                      <a:r>
                        <a:rPr lang="en-US" sz="2000" dirty="0">
                          <a:solidFill>
                            <a:schemeClr val="bg1"/>
                          </a:solidFill>
                        </a:rPr>
                        <a:t>Final Fall 2018</a:t>
                      </a:r>
                    </a:p>
                  </a:txBody>
                  <a:tcPr anchor="ctr"/>
                </a:tc>
                <a:tc>
                  <a:txBody>
                    <a:bodyPr/>
                    <a:lstStyle/>
                    <a:p>
                      <a:pPr algn="ctr"/>
                      <a:r>
                        <a:rPr lang="en-US" sz="2400" dirty="0">
                          <a:solidFill>
                            <a:schemeClr val="bg1"/>
                          </a:solidFill>
                        </a:rPr>
                        <a:t>15,450</a:t>
                      </a:r>
                    </a:p>
                  </a:txBody>
                  <a:tcPr anchor="ctr"/>
                </a:tc>
                <a:tc>
                  <a:txBody>
                    <a:bodyPr/>
                    <a:lstStyle/>
                    <a:p>
                      <a:pPr algn="ctr"/>
                      <a:r>
                        <a:rPr lang="en-US" sz="2400" dirty="0">
                          <a:solidFill>
                            <a:schemeClr val="bg1"/>
                          </a:solidFill>
                        </a:rPr>
                        <a:t>$85,122,230</a:t>
                      </a:r>
                    </a:p>
                  </a:txBody>
                  <a:tcPr anchor="ctr"/>
                </a:tc>
                <a:tc>
                  <a:txBody>
                    <a:bodyPr/>
                    <a:lstStyle/>
                    <a:p>
                      <a:pPr algn="ctr"/>
                      <a:r>
                        <a:rPr lang="en-US" sz="2400" dirty="0">
                          <a:solidFill>
                            <a:schemeClr val="bg1"/>
                          </a:solidFill>
                        </a:rPr>
                        <a:t>5,307</a:t>
                      </a:r>
                    </a:p>
                  </a:txBody>
                  <a:tcPr anchor="ctr"/>
                </a:tc>
                <a:tc>
                  <a:txBody>
                    <a:bodyPr/>
                    <a:lstStyle/>
                    <a:p>
                      <a:pPr algn="ctr"/>
                      <a:r>
                        <a:rPr lang="en-US" sz="2400" dirty="0">
                          <a:solidFill>
                            <a:schemeClr val="bg1"/>
                          </a:solidFill>
                        </a:rPr>
                        <a:t>$22,903,353</a:t>
                      </a:r>
                    </a:p>
                  </a:txBody>
                  <a:tcPr anchor="ctr"/>
                </a:tc>
                <a:extLst>
                  <a:ext uri="{0D108BD9-81ED-4DB2-BD59-A6C34878D82A}">
                    <a16:rowId xmlns:a16="http://schemas.microsoft.com/office/drawing/2014/main" val="109591304"/>
                  </a:ext>
                </a:extLst>
              </a:tr>
            </a:tbl>
          </a:graphicData>
        </a:graphic>
      </p:graphicFrame>
    </p:spTree>
    <p:extLst>
      <p:ext uri="{BB962C8B-B14F-4D97-AF65-F5344CB8AC3E}">
        <p14:creationId xmlns:p14="http://schemas.microsoft.com/office/powerpoint/2010/main" val="686541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DF16F-E871-4E66-9A7F-6E44DB6C6502}"/>
              </a:ext>
            </a:extLst>
          </p:cNvPr>
          <p:cNvSpPr>
            <a:spLocks noGrp="1"/>
          </p:cNvSpPr>
          <p:nvPr>
            <p:ph type="title"/>
          </p:nvPr>
        </p:nvSpPr>
        <p:spPr>
          <a:xfrm>
            <a:off x="190919" y="365127"/>
            <a:ext cx="8324431" cy="810530"/>
          </a:xfrm>
        </p:spPr>
        <p:txBody>
          <a:bodyPr>
            <a:normAutofit/>
          </a:bodyPr>
          <a:lstStyle/>
          <a:p>
            <a:r>
              <a:rPr lang="en-US" sz="4000" dirty="0">
                <a:solidFill>
                  <a:schemeClr val="bg1"/>
                </a:solidFill>
              </a:rPr>
              <a:t>The Homestretch: Yield and Anti-Melt </a:t>
            </a:r>
          </a:p>
        </p:txBody>
      </p:sp>
      <p:sp>
        <p:nvSpPr>
          <p:cNvPr id="3" name="Content Placeholder 2">
            <a:extLst>
              <a:ext uri="{FF2B5EF4-FFF2-40B4-BE49-F238E27FC236}">
                <a16:creationId xmlns:a16="http://schemas.microsoft.com/office/drawing/2014/main" id="{9AC759AC-7FC9-4182-B00A-EF35FD6A6DC5}"/>
              </a:ext>
            </a:extLst>
          </p:cNvPr>
          <p:cNvSpPr>
            <a:spLocks noGrp="1"/>
          </p:cNvSpPr>
          <p:nvPr>
            <p:ph idx="1"/>
          </p:nvPr>
        </p:nvSpPr>
        <p:spPr>
          <a:xfrm>
            <a:off x="190919" y="1175658"/>
            <a:ext cx="8862646" cy="4883498"/>
          </a:xfrm>
        </p:spPr>
        <p:txBody>
          <a:bodyPr>
            <a:normAutofit lnSpcReduction="10000"/>
          </a:bodyPr>
          <a:lstStyle/>
          <a:p>
            <a:r>
              <a:rPr lang="en-US" dirty="0">
                <a:solidFill>
                  <a:schemeClr val="bg1"/>
                </a:solidFill>
              </a:rPr>
              <a:t>Distinguished Scholars – 128 students attended</a:t>
            </a:r>
          </a:p>
          <a:p>
            <a:r>
              <a:rPr lang="en-US" dirty="0">
                <a:solidFill>
                  <a:schemeClr val="bg1"/>
                </a:solidFill>
              </a:rPr>
              <a:t>March Decide Day (open house) – 485 students registered</a:t>
            </a:r>
          </a:p>
          <a:p>
            <a:r>
              <a:rPr lang="en-US" dirty="0">
                <a:solidFill>
                  <a:schemeClr val="bg1"/>
                </a:solidFill>
              </a:rPr>
              <a:t>April Decide Day (open house) – 200 students registered</a:t>
            </a:r>
          </a:p>
          <a:p>
            <a:r>
              <a:rPr lang="en-US" dirty="0">
                <a:solidFill>
                  <a:schemeClr val="bg1"/>
                </a:solidFill>
              </a:rPr>
              <a:t>AUA – Columbus, Southern WV </a:t>
            </a:r>
          </a:p>
          <a:p>
            <a:r>
              <a:rPr lang="en-US" dirty="0">
                <a:solidFill>
                  <a:schemeClr val="bg1"/>
                </a:solidFill>
              </a:rPr>
              <a:t>Graduate Recruitment Fair on campus</a:t>
            </a:r>
          </a:p>
          <a:p>
            <a:r>
              <a:rPr lang="en-US" dirty="0">
                <a:solidFill>
                  <a:schemeClr val="bg1"/>
                </a:solidFill>
              </a:rPr>
              <a:t>Student ambassador and regional recruiter outreach</a:t>
            </a:r>
          </a:p>
          <a:p>
            <a:r>
              <a:rPr lang="en-US" dirty="0">
                <a:solidFill>
                  <a:schemeClr val="bg1"/>
                </a:solidFill>
              </a:rPr>
              <a:t>Financial Aid Planners will be distributed</a:t>
            </a:r>
          </a:p>
          <a:p>
            <a:r>
              <a:rPr lang="en-US" dirty="0">
                <a:solidFill>
                  <a:schemeClr val="bg1"/>
                </a:solidFill>
              </a:rPr>
              <a:t>Communication Plan - print, email, social  </a:t>
            </a:r>
          </a:p>
          <a:p>
            <a:r>
              <a:rPr lang="en-US" dirty="0">
                <a:solidFill>
                  <a:schemeClr val="bg1"/>
                </a:solidFill>
              </a:rPr>
              <a:t>Regional campuses will be using Target X</a:t>
            </a:r>
          </a:p>
          <a:p>
            <a:r>
              <a:rPr lang="en-US" dirty="0">
                <a:solidFill>
                  <a:schemeClr val="bg1"/>
                </a:solidFill>
              </a:rPr>
              <a:t>NSO registration is live on February 25! </a:t>
            </a:r>
          </a:p>
          <a:p>
            <a:endParaRPr lang="en-US" dirty="0"/>
          </a:p>
        </p:txBody>
      </p:sp>
    </p:spTree>
    <p:extLst>
      <p:ext uri="{BB962C8B-B14F-4D97-AF65-F5344CB8AC3E}">
        <p14:creationId xmlns:p14="http://schemas.microsoft.com/office/powerpoint/2010/main" val="285722856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856</TotalTime>
  <Words>260</Words>
  <Application>Microsoft Office PowerPoint</Application>
  <PresentationFormat>On-screen Show (4:3)</PresentationFormat>
  <Paragraphs>127</Paragraphs>
  <Slides>7</Slides>
  <Notes>0</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7</vt:i4>
      </vt:variant>
    </vt:vector>
  </HeadingPairs>
  <TitlesOfParts>
    <vt:vector size="16" baseType="lpstr">
      <vt:lpstr>Arial</vt:lpstr>
      <vt:lpstr>Calibri</vt:lpstr>
      <vt:lpstr>Calibri Light</vt:lpstr>
      <vt:lpstr>Office Theme</vt:lpstr>
      <vt:lpstr>Custom Design</vt:lpstr>
      <vt:lpstr>1_Custom Design</vt:lpstr>
      <vt:lpstr>2_Custom Design</vt:lpstr>
      <vt:lpstr>3_Custom Design</vt:lpstr>
      <vt:lpstr>4_Custom Design</vt:lpstr>
      <vt:lpstr>Enrollment Management Update</vt:lpstr>
      <vt:lpstr>Morgantown FTF Compared to 2018 </vt:lpstr>
      <vt:lpstr>Morgantown FTT Compared to 2018 </vt:lpstr>
      <vt:lpstr>Morgantown FTG Compared to 2018 </vt:lpstr>
      <vt:lpstr>Canceled Paid  Deposits</vt:lpstr>
      <vt:lpstr>Financial Aid Awarding: FTF and FTT (2/5/19) </vt:lpstr>
      <vt:lpstr>The Homestretch: Yield and Anti-Melt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Caudill</dc:creator>
  <cp:lastModifiedBy>Sarah Gould</cp:lastModifiedBy>
  <cp:revision>56</cp:revision>
  <dcterms:created xsi:type="dcterms:W3CDTF">2017-11-01T18:52:30Z</dcterms:created>
  <dcterms:modified xsi:type="dcterms:W3CDTF">2020-01-30T20:58:37Z</dcterms:modified>
</cp:coreProperties>
</file>