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5" r:id="rId3"/>
    <p:sldMasterId id="2147483697" r:id="rId4"/>
    <p:sldMasterId id="2147483709" r:id="rId5"/>
    <p:sldMasterId id="2147483721" r:id="rId6"/>
  </p:sldMasterIdLst>
  <p:sldIdLst>
    <p:sldId id="261" r:id="rId7"/>
    <p:sldId id="266" r:id="rId8"/>
    <p:sldId id="267" r:id="rId9"/>
    <p:sldId id="294" r:id="rId10"/>
    <p:sldId id="302" r:id="rId11"/>
    <p:sldId id="303" r:id="rId12"/>
    <p:sldId id="30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AA28"/>
    <a:srgbClr val="0325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11"/>
    <p:restoredTop sz="94706"/>
  </p:normalViewPr>
  <p:slideViewPr>
    <p:cSldViewPr snapToGrid="0" snapToObjects="1">
      <p:cViewPr varScale="1">
        <p:scale>
          <a:sx n="76" d="100"/>
          <a:sy n="76" d="100"/>
        </p:scale>
        <p:origin x="2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CD98-853A-F64E-ACF0-373F4C33706F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7E4E-8067-AD4F-B178-1331CF3F17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33F0-41B8-114C-8FC4-C4F7802E461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42FC-F2E7-4F4A-98F6-4CD551D7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7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33F0-41B8-114C-8FC4-C4F7802E461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42FC-F2E7-4F4A-98F6-4CD551D7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03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BFAF-05B7-654D-A6E5-E10CC37601C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44C5-9128-D04D-B1DB-628490163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15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BFAF-05B7-654D-A6E5-E10CC37601C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44C5-9128-D04D-B1DB-628490163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01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BFAF-05B7-654D-A6E5-E10CC37601C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44C5-9128-D04D-B1DB-628490163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12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BFAF-05B7-654D-A6E5-E10CC37601C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44C5-9128-D04D-B1DB-628490163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02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BFAF-05B7-654D-A6E5-E10CC37601C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44C5-9128-D04D-B1DB-628490163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1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BFAF-05B7-654D-A6E5-E10CC37601C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44C5-9128-D04D-B1DB-628490163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09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BFAF-05B7-654D-A6E5-E10CC37601C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44C5-9128-D04D-B1DB-628490163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5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BFAF-05B7-654D-A6E5-E10CC37601C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44C5-9128-D04D-B1DB-628490163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8F40-778C-47EE-8443-359862440E1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7C5E6-4F17-4105-822C-F698039AB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99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BFAF-05B7-654D-A6E5-E10CC37601C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44C5-9128-D04D-B1DB-628490163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08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BFAF-05B7-654D-A6E5-E10CC37601C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44C5-9128-D04D-B1DB-628490163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88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BFAF-05B7-654D-A6E5-E10CC37601C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44C5-9128-D04D-B1DB-628490163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41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57BD-0956-9043-81F2-C626F2A753F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DD54-61A3-2D4E-8072-90733139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76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57BD-0956-9043-81F2-C626F2A753F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DD54-61A3-2D4E-8072-90733139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17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57BD-0956-9043-81F2-C626F2A753F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DD54-61A3-2D4E-8072-90733139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51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57BD-0956-9043-81F2-C626F2A753F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DD54-61A3-2D4E-8072-90733139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008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57BD-0956-9043-81F2-C626F2A753F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DD54-61A3-2D4E-8072-90733139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127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57BD-0956-9043-81F2-C626F2A753F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DD54-61A3-2D4E-8072-90733139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101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57BD-0956-9043-81F2-C626F2A753F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DD54-61A3-2D4E-8072-90733139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8F40-778C-47EE-8443-359862440E1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7C5E6-4F17-4105-822C-F698039AB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88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57BD-0956-9043-81F2-C626F2A753F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DD54-61A3-2D4E-8072-90733139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0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57BD-0956-9043-81F2-C626F2A753F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DD54-61A3-2D4E-8072-90733139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39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57BD-0956-9043-81F2-C626F2A753F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DD54-61A3-2D4E-8072-90733139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5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57BD-0956-9043-81F2-C626F2A753F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DD54-61A3-2D4E-8072-90733139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861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3C92-7C7B-3440-99B9-56651DDE0722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8622-0DFA-4946-8744-C7E896E4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162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3C92-7C7B-3440-99B9-56651DDE0722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8622-0DFA-4946-8744-C7E896E4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38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3C92-7C7B-3440-99B9-56651DDE0722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8622-0DFA-4946-8744-C7E896E4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3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3C92-7C7B-3440-99B9-56651DDE0722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8622-0DFA-4946-8744-C7E896E4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6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3C92-7C7B-3440-99B9-56651DDE0722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8622-0DFA-4946-8744-C7E896E4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18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3C92-7C7B-3440-99B9-56651DDE0722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8622-0DFA-4946-8744-C7E896E4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5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8F40-778C-47EE-8443-359862440E1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7C5E6-4F17-4105-822C-F698039AB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577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3C92-7C7B-3440-99B9-56651DDE0722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8622-0DFA-4946-8744-C7E896E4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713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3C92-7C7B-3440-99B9-56651DDE0722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8622-0DFA-4946-8744-C7E896E4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506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3C92-7C7B-3440-99B9-56651DDE0722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8622-0DFA-4946-8744-C7E896E4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798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3C92-7C7B-3440-99B9-56651DDE0722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8622-0DFA-4946-8744-C7E896E4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45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3C92-7C7B-3440-99B9-56651DDE0722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8622-0DFA-4946-8744-C7E896E4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81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C08C-3FB1-EB48-B9C8-1270F1263D9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131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C08C-3FB1-EB48-B9C8-1270F1263D9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729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C08C-3FB1-EB48-B9C8-1270F1263D9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466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C08C-3FB1-EB48-B9C8-1270F1263D9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130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C08C-3FB1-EB48-B9C8-1270F1263D9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2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8F40-778C-47EE-8443-359862440E1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7C5E6-4F17-4105-822C-F698039AB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618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C08C-3FB1-EB48-B9C8-1270F1263D9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947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C08C-3FB1-EB48-B9C8-1270F1263D9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978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C08C-3FB1-EB48-B9C8-1270F1263D9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699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C08C-3FB1-EB48-B9C8-1270F1263D9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441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C08C-3FB1-EB48-B9C8-1270F1263D9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106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C08C-3FB1-EB48-B9C8-1270F1263D9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5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33F0-41B8-114C-8FC4-C4F7802E461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42FC-F2E7-4F4A-98F6-4CD551D7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8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33F0-41B8-114C-8FC4-C4F7802E461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42FC-F2E7-4F4A-98F6-4CD551D7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96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33F0-41B8-114C-8FC4-C4F7802E461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42FC-F2E7-4F4A-98F6-4CD551D7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7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33F0-41B8-114C-8FC4-C4F7802E461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42FC-F2E7-4F4A-98F6-4CD551D7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6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0CD98-853A-F64E-ACF0-373F4C33706F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07E4E-8067-AD4F-B178-1331CF3F17E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6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33" r:id="rId2"/>
    <p:sldLayoutId id="2147483734" r:id="rId3"/>
    <p:sldLayoutId id="2147483735" r:id="rId4"/>
    <p:sldLayoutId id="214748373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733F0-41B8-114C-8FC4-C4F7802E461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342FC-F2E7-4F4A-98F6-4CD551D72E9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7" r:id="rId3"/>
    <p:sldLayoutId id="2147483678" r:id="rId4"/>
    <p:sldLayoutId id="2147483680" r:id="rId5"/>
    <p:sldLayoutId id="214748368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7BFAF-05B7-654D-A6E5-E10CC37601CB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444C5-9128-D04D-B1DB-628490163B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4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E57BD-0956-9043-81F2-C626F2A753F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CDD54-61A3-2D4E-8072-90733139231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A3C92-7C7B-3440-99B9-56651DDE0722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48622-0DFA-4946-8744-C7E896E4846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DC08C-3FB1-EB48-B9C8-1270F1263D9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503EE-8757-E64D-8927-298EF916A24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1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BB47C98-4873-48C5-B4F8-8B18107AD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139554"/>
            <a:ext cx="7886700" cy="1364181"/>
          </a:xfrm>
        </p:spPr>
        <p:txBody>
          <a:bodyPr anchor="ctr">
            <a:normAutofit/>
          </a:bodyPr>
          <a:lstStyle/>
          <a:p>
            <a:pPr algn="ctr"/>
            <a:r>
              <a:rPr lang="en-US" sz="3300" dirty="0">
                <a:solidFill>
                  <a:schemeClr val="bg1"/>
                </a:solidFill>
              </a:rPr>
              <a:t>Enrollment Management Update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572AC9-14C8-42AE-8C96-317FCE314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558373"/>
            <a:ext cx="7886700" cy="112541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Stephen Lee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Associate Vice President for Enrollment Management</a:t>
            </a:r>
          </a:p>
        </p:txBody>
      </p:sp>
    </p:spTree>
    <p:extLst>
      <p:ext uri="{BB962C8B-B14F-4D97-AF65-F5344CB8AC3E}">
        <p14:creationId xmlns:p14="http://schemas.microsoft.com/office/powerpoint/2010/main" val="162415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4116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Morgantown FTF Compared to 2018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976625"/>
              </p:ext>
            </p:extLst>
          </p:nvPr>
        </p:nvGraphicFramePr>
        <p:xfrm>
          <a:off x="0" y="1436914"/>
          <a:ext cx="9043517" cy="4449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7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8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5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51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51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73832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Applications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+/-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Admits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+/-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Deposits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+/-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83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Resident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3,306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-84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2,810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1,677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85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4208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Non-Resident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13,070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-600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10,597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88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2,035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427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383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International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437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295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383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Diversity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3,744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-513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2,493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-60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390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52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311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51208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Morgantown FTT Compared to 2018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328886"/>
              </p:ext>
            </p:extLst>
          </p:nvPr>
        </p:nvGraphicFramePr>
        <p:xfrm>
          <a:off x="170822" y="1416817"/>
          <a:ext cx="8631535" cy="45519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7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8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3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3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07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54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894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Applications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+/-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Admits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+/-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Deposits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+/-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833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Resident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217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-37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92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-15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49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8461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Non-Resident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522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-58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233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-49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55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-6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4833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International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157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94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4833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Diversity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107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-42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48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-12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847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51208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Morgantown FTG Compared to 2018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166814"/>
              </p:ext>
            </p:extLst>
          </p:nvPr>
        </p:nvGraphicFramePr>
        <p:xfrm>
          <a:off x="753626" y="1416816"/>
          <a:ext cx="7656844" cy="40796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4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8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1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13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89934"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Applications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+/-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Admits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+/-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918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Resident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446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-42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174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36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861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Non-Resident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1,303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-140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255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918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International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777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-72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109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-28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F898C94-70D3-40CD-A291-2F472691C381}"/>
              </a:ext>
            </a:extLst>
          </p:cNvPr>
          <p:cNvSpPr txBox="1"/>
          <p:nvPr/>
        </p:nvSpPr>
        <p:spPr>
          <a:xfrm>
            <a:off x="858506" y="5576831"/>
            <a:ext cx="7656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6709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B07EEB-4EB8-41BE-A757-B0814F821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22" t="1789" r="222"/>
          <a:stretch/>
        </p:blipFill>
        <p:spPr>
          <a:xfrm>
            <a:off x="130628" y="221064"/>
            <a:ext cx="8843555" cy="568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84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EBD8D-807A-4753-96FB-47FCC0FF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214338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Financial Aid Awarding: FTF and FTT (2/5/19)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01CDDCC-87F4-4FA6-83FD-4C574894A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31033"/>
              </p:ext>
            </p:extLst>
          </p:nvPr>
        </p:nvGraphicFramePr>
        <p:xfrm>
          <a:off x="170822" y="1778557"/>
          <a:ext cx="8742066" cy="41674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8413">
                  <a:extLst>
                    <a:ext uri="{9D8B030D-6E8A-4147-A177-3AD203B41FA5}">
                      <a16:colId xmlns:a16="http://schemas.microsoft.com/office/drawing/2014/main" val="822468417"/>
                    </a:ext>
                  </a:extLst>
                </a:gridCol>
                <a:gridCol w="1748413">
                  <a:extLst>
                    <a:ext uri="{9D8B030D-6E8A-4147-A177-3AD203B41FA5}">
                      <a16:colId xmlns:a16="http://schemas.microsoft.com/office/drawing/2014/main" val="627798410"/>
                    </a:ext>
                  </a:extLst>
                </a:gridCol>
                <a:gridCol w="1852949">
                  <a:extLst>
                    <a:ext uri="{9D8B030D-6E8A-4147-A177-3AD203B41FA5}">
                      <a16:colId xmlns:a16="http://schemas.microsoft.com/office/drawing/2014/main" val="2926963813"/>
                    </a:ext>
                  </a:extLst>
                </a:gridCol>
                <a:gridCol w="1643878">
                  <a:extLst>
                    <a:ext uri="{9D8B030D-6E8A-4147-A177-3AD203B41FA5}">
                      <a16:colId xmlns:a16="http://schemas.microsoft.com/office/drawing/2014/main" val="3815459396"/>
                    </a:ext>
                  </a:extLst>
                </a:gridCol>
                <a:gridCol w="1748413">
                  <a:extLst>
                    <a:ext uri="{9D8B030D-6E8A-4147-A177-3AD203B41FA5}">
                      <a16:colId xmlns:a16="http://schemas.microsoft.com/office/drawing/2014/main" val="3966800386"/>
                    </a:ext>
                  </a:extLst>
                </a:gridCol>
              </a:tblGrid>
              <a:tr h="136788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Offered Awards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Total $ Offered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Accepted Awards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Total $ Accepted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04960"/>
                  </a:ext>
                </a:extLst>
              </a:tr>
              <a:tr h="12145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Fall 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17,651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$95,895,768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3,623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$18,099,434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8795615"/>
                  </a:ext>
                </a:extLst>
              </a:tr>
              <a:tr h="7925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Fall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12,560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$73,177,391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2,139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$10,150,377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1111290"/>
                  </a:ext>
                </a:extLst>
              </a:tr>
              <a:tr h="7925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Final Fall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15,450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$85,122,230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5,307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$22,903,353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591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541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DF16F-E871-4E66-9A7F-6E44DB6C6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19" y="365127"/>
            <a:ext cx="8324431" cy="81053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The Homestretch: Yield and Anti-Melt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759AC-7FC9-4182-B00A-EF35FD6A6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919" y="1175658"/>
            <a:ext cx="8862646" cy="488349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Distinguished Scholars – 128 students attended</a:t>
            </a:r>
          </a:p>
          <a:p>
            <a:r>
              <a:rPr lang="en-US" dirty="0">
                <a:solidFill>
                  <a:schemeClr val="bg1"/>
                </a:solidFill>
              </a:rPr>
              <a:t>March Decide Day (open house) – 485 students registered</a:t>
            </a:r>
          </a:p>
          <a:p>
            <a:r>
              <a:rPr lang="en-US" dirty="0">
                <a:solidFill>
                  <a:schemeClr val="bg1"/>
                </a:solidFill>
              </a:rPr>
              <a:t>April Decide Day (open house) – 200 students registered</a:t>
            </a:r>
          </a:p>
          <a:p>
            <a:r>
              <a:rPr lang="en-US" dirty="0">
                <a:solidFill>
                  <a:schemeClr val="bg1"/>
                </a:solidFill>
              </a:rPr>
              <a:t>AUA – Columbus, Southern WV </a:t>
            </a:r>
          </a:p>
          <a:p>
            <a:r>
              <a:rPr lang="en-US" dirty="0">
                <a:solidFill>
                  <a:schemeClr val="bg1"/>
                </a:solidFill>
              </a:rPr>
              <a:t>Graduate Recruitment Fair on campus</a:t>
            </a:r>
          </a:p>
          <a:p>
            <a:r>
              <a:rPr lang="en-US" dirty="0">
                <a:solidFill>
                  <a:schemeClr val="bg1"/>
                </a:solidFill>
              </a:rPr>
              <a:t>Student ambassador and regional recruiter outreach</a:t>
            </a:r>
          </a:p>
          <a:p>
            <a:r>
              <a:rPr lang="en-US" dirty="0">
                <a:solidFill>
                  <a:schemeClr val="bg1"/>
                </a:solidFill>
              </a:rPr>
              <a:t>Financial Aid Planners will be distributed</a:t>
            </a:r>
          </a:p>
          <a:p>
            <a:r>
              <a:rPr lang="en-US" dirty="0">
                <a:solidFill>
                  <a:schemeClr val="bg1"/>
                </a:solidFill>
              </a:rPr>
              <a:t>Communication Plan - print, email, social  </a:t>
            </a:r>
          </a:p>
          <a:p>
            <a:r>
              <a:rPr lang="en-US" dirty="0">
                <a:solidFill>
                  <a:schemeClr val="bg1"/>
                </a:solidFill>
              </a:rPr>
              <a:t>Regional campuses will be using Target X</a:t>
            </a:r>
          </a:p>
          <a:p>
            <a:r>
              <a:rPr lang="en-US" dirty="0">
                <a:solidFill>
                  <a:schemeClr val="bg1"/>
                </a:solidFill>
              </a:rPr>
              <a:t>NSO registration is live on February 25!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228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829</TotalTime>
  <Words>258</Words>
  <Application>Microsoft Office PowerPoint</Application>
  <PresentationFormat>On-screen Show (4:3)</PresentationFormat>
  <Paragraphs>127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Custom Design</vt:lpstr>
      <vt:lpstr>1_Custom Design</vt:lpstr>
      <vt:lpstr>2_Custom Design</vt:lpstr>
      <vt:lpstr>3_Custom Design</vt:lpstr>
      <vt:lpstr>4_Custom Design</vt:lpstr>
      <vt:lpstr>Enrollment Management Update</vt:lpstr>
      <vt:lpstr>Morgantown FTF Compared to 2018 </vt:lpstr>
      <vt:lpstr>Morgantown FTT Compared to 2018 </vt:lpstr>
      <vt:lpstr>Morgantown FTG Compared to 2018 </vt:lpstr>
      <vt:lpstr>PowerPoint Presentation</vt:lpstr>
      <vt:lpstr>Financial Aid Awarding: FTF and FTT (2/5/19) </vt:lpstr>
      <vt:lpstr>The Homestretch: Yield and Anti-Melt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Caudill</dc:creator>
  <cp:lastModifiedBy>Stephen Lee</cp:lastModifiedBy>
  <cp:revision>55</cp:revision>
  <dcterms:created xsi:type="dcterms:W3CDTF">2017-11-01T18:52:30Z</dcterms:created>
  <dcterms:modified xsi:type="dcterms:W3CDTF">2019-02-21T12:52:35Z</dcterms:modified>
</cp:coreProperties>
</file>