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  <p:sldMasterId id="2147483729" r:id="rId2"/>
    <p:sldMasterId id="2147483741" r:id="rId3"/>
    <p:sldMasterId id="2147483753" r:id="rId4"/>
    <p:sldMasterId id="2147483765" r:id="rId5"/>
    <p:sldMasterId id="2147483777" r:id="rId6"/>
    <p:sldMasterId id="2147483789" r:id="rId7"/>
  </p:sldMasterIdLst>
  <p:notesMasterIdLst>
    <p:notesMasterId r:id="rId17"/>
  </p:notesMasterIdLst>
  <p:handoutMasterIdLst>
    <p:handoutMasterId r:id="rId18"/>
  </p:handoutMasterIdLst>
  <p:sldIdLst>
    <p:sldId id="305" r:id="rId8"/>
    <p:sldId id="304" r:id="rId9"/>
    <p:sldId id="306" r:id="rId10"/>
    <p:sldId id="314" r:id="rId11"/>
    <p:sldId id="313" r:id="rId12"/>
    <p:sldId id="315" r:id="rId13"/>
    <p:sldId id="316" r:id="rId14"/>
    <p:sldId id="301" r:id="rId15"/>
    <p:sldId id="286" r:id="rId1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2" autoAdjust="0"/>
    <p:restoredTop sz="67136" autoAdjust="0"/>
  </p:normalViewPr>
  <p:slideViewPr>
    <p:cSldViewPr snapToGrid="0">
      <p:cViewPr varScale="1">
        <p:scale>
          <a:sx n="77" d="100"/>
          <a:sy n="77" d="100"/>
        </p:scale>
        <p:origin x="16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1E680BA-CCC6-4417-AA83-61FA83947821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C939F3F-F47F-4407-B5D3-616D2C8E9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27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35FEE74-E8E1-4328-840A-FEF4E1C92107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1F0A68D-8903-4491-B09F-3F4A6CDE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4DB5A-6BB0-4847-8B7C-C578223E7F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567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0A68D-8903-4491-B09F-3F4A6CDE7B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82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RNP at risk – </a:t>
            </a:r>
            <a:r>
              <a:rPr lang="en-US" b="1" dirty="0"/>
              <a:t>1,733 Morgantown; 117 Keyser; 124 Beckley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Down by 191 since last Friday. </a:t>
            </a:r>
          </a:p>
          <a:p>
            <a:endParaRPr lang="en-US" b="1" dirty="0"/>
          </a:p>
          <a:p>
            <a:r>
              <a:rPr lang="en-US" b="1" dirty="0"/>
              <a:t>Fourteen days until RNP. </a:t>
            </a:r>
          </a:p>
          <a:p>
            <a:r>
              <a:rPr lang="en-US" b="1" dirty="0"/>
              <a:t>Ten days to enroll in Tuition Pay. </a:t>
            </a:r>
          </a:p>
          <a:p>
            <a:r>
              <a:rPr lang="en-US" dirty="0"/>
              <a:t>*short from fall by 257</a:t>
            </a:r>
          </a:p>
          <a:p>
            <a:endParaRPr lang="en-US" dirty="0"/>
          </a:p>
          <a:p>
            <a:pPr>
              <a:buBlip>
                <a:blip r:embed="rId3"/>
              </a:buBlip>
            </a:pPr>
            <a:r>
              <a:rPr lang="en-US" sz="2600" dirty="0">
                <a:solidFill>
                  <a:srgbClr val="002855"/>
                </a:solidFill>
              </a:rPr>
              <a:t>Comparison to last spring</a:t>
            </a:r>
          </a:p>
          <a:p>
            <a:pPr lvl="1">
              <a:buBlip>
                <a:blip r:embed="rId3"/>
              </a:buBlip>
            </a:pPr>
            <a:r>
              <a:rPr lang="en-US" sz="2067" dirty="0">
                <a:solidFill>
                  <a:srgbClr val="002855"/>
                </a:solidFill>
              </a:rPr>
              <a:t>Removed 502 (soft drop)</a:t>
            </a:r>
          </a:p>
          <a:p>
            <a:pPr>
              <a:buBlip>
                <a:blip r:embed="rId3"/>
              </a:buBlip>
            </a:pPr>
            <a:r>
              <a:rPr lang="en-US" sz="2600" dirty="0">
                <a:solidFill>
                  <a:srgbClr val="002855"/>
                </a:solidFill>
              </a:rPr>
              <a:t>Comparison to last fall</a:t>
            </a:r>
          </a:p>
          <a:p>
            <a:pPr lvl="1">
              <a:buBlip>
                <a:blip r:embed="rId3"/>
              </a:buBlip>
            </a:pPr>
            <a:r>
              <a:rPr lang="en-US" sz="2067" dirty="0">
                <a:solidFill>
                  <a:srgbClr val="002855"/>
                </a:solidFill>
              </a:rPr>
              <a:t>Removed 887 students.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0A68D-8903-4491-B09F-3F4A6CDE7B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68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RNP at risk – 1,733 Morgantown; 117 Keyser; 124 Beckley</a:t>
            </a:r>
          </a:p>
          <a:p>
            <a:endParaRPr lang="en-US" dirty="0"/>
          </a:p>
          <a:p>
            <a:r>
              <a:rPr lang="en-US" b="1" dirty="0"/>
              <a:t>Last Friday, we sent an email reminder to 2,165 students at risk of RNP.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0A68D-8903-4491-B09F-3F4A6CDE7B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97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RNP at risk – 1,733 Morgantown; 117 Keyser; 124 Beckley</a:t>
            </a:r>
          </a:p>
          <a:p>
            <a:endParaRPr lang="en-US" dirty="0"/>
          </a:p>
          <a:p>
            <a:r>
              <a:rPr lang="en-US" dirty="0"/>
              <a:t>Last Friday, we sent an email reminder to 2,165 students at risk of RNP.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2855"/>
                </a:solidFill>
              </a:rPr>
              <a:t>Students need to present themselves in person to be reinstated, financial counseling and review of their account 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0A68D-8903-4491-B09F-3F4A6CDE7B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79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sz="1200" b="1" dirty="0">
                <a:solidFill>
                  <a:srgbClr val="002855"/>
                </a:solidFill>
              </a:rPr>
              <a:t>This is not meant to punish students</a:t>
            </a:r>
            <a:endParaRPr lang="en-US" sz="1200" dirty="0">
              <a:solidFill>
                <a:srgbClr val="002855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1200" dirty="0">
                <a:solidFill>
                  <a:srgbClr val="002855"/>
                </a:solidFill>
              </a:rPr>
              <a:t>Increase in the University’s accounts receivables due to unpaid student balances</a:t>
            </a:r>
            <a:r>
              <a:rPr lang="en-US" sz="1200" b="1" dirty="0">
                <a:solidFill>
                  <a:srgbClr val="002855"/>
                </a:solidFill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en-US" sz="1200" dirty="0">
                <a:solidFill>
                  <a:srgbClr val="002855"/>
                </a:solidFill>
              </a:rPr>
              <a:t>We need to pay our bills too</a:t>
            </a:r>
          </a:p>
          <a:p>
            <a:pPr>
              <a:buBlip>
                <a:blip r:embed="rId3"/>
              </a:buBlip>
            </a:pPr>
            <a:r>
              <a:rPr lang="en-US" sz="1200" dirty="0">
                <a:solidFill>
                  <a:srgbClr val="002855"/>
                </a:solidFill>
              </a:rPr>
              <a:t>Retention: it’s important students are aware of the costs and whether they can afford to pursue their education at WVU before they matriculate</a:t>
            </a:r>
          </a:p>
          <a:p>
            <a:pPr>
              <a:buBlip>
                <a:blip r:embed="rId3"/>
              </a:buBlip>
            </a:pPr>
            <a:r>
              <a:rPr lang="en-US" sz="1200" dirty="0">
                <a:solidFill>
                  <a:srgbClr val="002855"/>
                </a:solidFill>
              </a:rPr>
              <a:t>Student loan default rate: students who do not complete their education are more likely to default on their student loan repayment</a:t>
            </a:r>
          </a:p>
          <a:p>
            <a:pPr>
              <a:buBlip>
                <a:blip r:embed="rId3"/>
              </a:buBlip>
            </a:pPr>
            <a:r>
              <a:rPr lang="en-US" sz="1200" dirty="0">
                <a:solidFill>
                  <a:srgbClr val="002855"/>
                </a:solidFill>
              </a:rPr>
              <a:t>Students must understand the various consequences of not paying for a good/service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0A68D-8903-4491-B09F-3F4A6CDE7B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49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0A68D-8903-4491-B09F-3F4A6CDE7B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0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8F87-5254-493F-B307-E6133712D59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4750-59B6-4D22-8B9C-08531BE12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6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8F87-5254-493F-B307-E6133712D59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4750-59B6-4D22-8B9C-08531BE12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2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8F87-5254-493F-B307-E6133712D59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4750-59B6-4D22-8B9C-08531BE12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43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5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59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71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50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89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17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94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0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8F87-5254-493F-B307-E6133712D59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4750-59B6-4D22-8B9C-08531BE12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99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58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93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42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03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33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97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04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678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11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4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8F87-5254-493F-B307-E6133712D59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4750-59B6-4D22-8B9C-08531BE12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623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102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23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50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860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828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46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62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45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681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5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8F87-5254-493F-B307-E6133712D59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4750-59B6-4D22-8B9C-08531BE12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689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45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69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066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741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70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938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016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21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365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0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8F87-5254-493F-B307-E6133712D59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4750-59B6-4D22-8B9C-08531BE12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959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42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40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156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501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708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23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347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589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726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1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8F87-5254-493F-B307-E6133712D59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4750-59B6-4D22-8B9C-08531BE12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048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017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67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317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857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640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55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415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CD98-853A-F64E-ACF0-373F4C33706F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7E4E-8067-AD4F-B178-1331CF3F17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914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CD98-853A-F64E-ACF0-373F4C33706F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7E4E-8067-AD4F-B178-1331CF3F17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981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CD98-853A-F64E-ACF0-373F4C33706F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7E4E-8067-AD4F-B178-1331CF3F17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8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8F87-5254-493F-B307-E6133712D59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4750-59B6-4D22-8B9C-08531BE12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496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CD98-853A-F64E-ACF0-373F4C33706F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7E4E-8067-AD4F-B178-1331CF3F17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136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CD98-853A-F64E-ACF0-373F4C33706F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7E4E-8067-AD4F-B178-1331CF3F17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353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CD98-853A-F64E-ACF0-373F4C33706F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7E4E-8067-AD4F-B178-1331CF3F17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3837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CD98-853A-F64E-ACF0-373F4C33706F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7E4E-8067-AD4F-B178-1331CF3F17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8473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CD98-853A-F64E-ACF0-373F4C33706F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7E4E-8067-AD4F-B178-1331CF3F17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087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CD98-853A-F64E-ACF0-373F4C33706F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7E4E-8067-AD4F-B178-1331CF3F17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424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CD98-853A-F64E-ACF0-373F4C33706F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7E4E-8067-AD4F-B178-1331CF3F17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534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CD98-853A-F64E-ACF0-373F4C33706F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7E4E-8067-AD4F-B178-1331CF3F17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0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8F87-5254-493F-B307-E6133712D59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4750-59B6-4D22-8B9C-08531BE12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4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8F87-5254-493F-B307-E6133712D59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4750-59B6-4D22-8B9C-08531BE12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3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A8F87-5254-493F-B307-E6133712D59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F4750-59B6-4D22-8B9C-08531BE128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1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97EA2-E7AE-F84D-BFF6-8063478EE14B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2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09EAD-C038-024B-B91F-CE14DFDAF5B0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7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79B85-2BE0-6E4A-B7DE-5D7B9AFCFAE6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77CA9-9527-8A44-8BFB-95874792BD15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9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7E0E3-2968-B14E-8902-64BA2B69C965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2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0CD98-853A-F64E-ACF0-373F4C33706F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07E4E-8067-AD4F-B178-1331CF3F17E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C39E43-DDE5-43CB-8446-AB98314B2E6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1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Blue background with flying WV and West Virginia University logo" title="PowerPoint Backgrou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E7AA28"/>
          </a:solidFill>
        </p:spPr>
      </p:pic>
      <p:sp>
        <p:nvSpPr>
          <p:cNvPr id="5" name="TextBox 4"/>
          <p:cNvSpPr txBox="1"/>
          <p:nvPr/>
        </p:nvSpPr>
        <p:spPr>
          <a:xfrm>
            <a:off x="790845" y="2556671"/>
            <a:ext cx="10803467" cy="1658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-150" normalizeH="0" baseline="0" noProof="0" dirty="0">
                <a:ln>
                  <a:noFill/>
                </a:ln>
                <a:solidFill>
                  <a:srgbClr val="E7AA28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Student Financial Support &amp; Services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0845" y="4307149"/>
            <a:ext cx="10876222" cy="9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Updates</a:t>
            </a:r>
          </a:p>
          <a:p>
            <a:pPr marL="0" marR="0" lvl="0" indent="0" algn="l" defTabSz="914400" rtl="0" eaLnBrk="1" fontAlgn="auto" latinLnBrk="0" hangingPunct="1">
              <a:lnSpc>
                <a:spcPts val="41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January 22</a:t>
            </a:r>
            <a:r>
              <a:rPr lang="en-US" sz="3200" b="1" dirty="0">
                <a:solidFill>
                  <a:prstClr val="white"/>
                </a:solidFill>
                <a:latin typeface="Arial" charset="0"/>
                <a:cs typeface="Arial" charset="0"/>
              </a:rPr>
              <a:t>, 2019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F67F2370-333E-460B-998B-60FC39F24388}"/>
              </a:ext>
            </a:extLst>
          </p:cNvPr>
          <p:cNvSpPr txBox="1">
            <a:spLocks/>
          </p:cNvSpPr>
          <p:nvPr/>
        </p:nvSpPr>
        <p:spPr>
          <a:xfrm>
            <a:off x="9152467" y="6350704"/>
            <a:ext cx="2514600" cy="402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*Information subject to change.</a:t>
            </a:r>
          </a:p>
        </p:txBody>
      </p:sp>
    </p:spTree>
    <p:extLst>
      <p:ext uri="{BB962C8B-B14F-4D97-AF65-F5344CB8AC3E}">
        <p14:creationId xmlns:p14="http://schemas.microsoft.com/office/powerpoint/2010/main" val="331314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02290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solidFill>
                  <a:srgbClr val="002855"/>
                </a:solidFill>
                <a:latin typeface="Arial Black" panose="020B0A04020102020204" pitchFamily="34" charset="0"/>
              </a:rPr>
              <a:t>Award Notifications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2291"/>
            <a:ext cx="10698271" cy="4758371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dirty="0">
                <a:solidFill>
                  <a:srgbClr val="002855"/>
                </a:solidFill>
              </a:rPr>
              <a:t>Scholarship and award letters and emails sent to 9,465 students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rgbClr val="002855"/>
                </a:solidFill>
              </a:rPr>
              <a:t>Over 900 students have accepted/declined their aid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rgbClr val="002855"/>
                </a:solidFill>
              </a:rPr>
              <a:t>Second round of scholarship notification testing through Campus Logic this week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rgbClr val="002855"/>
                </a:solidFill>
                <a:sym typeface="Wingdings" panose="05000000000000000000" pitchFamily="2" charset="2"/>
              </a:rPr>
              <a:t>Financial aid award notifications have went through development and are now in testing with Campus Logic</a:t>
            </a:r>
          </a:p>
        </p:txBody>
      </p:sp>
    </p:spTree>
    <p:extLst>
      <p:ext uri="{BB962C8B-B14F-4D97-AF65-F5344CB8AC3E}">
        <p14:creationId xmlns:p14="http://schemas.microsoft.com/office/powerpoint/2010/main" val="282389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79158-75DD-4787-A23A-DB56CD63F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64"/>
            <a:ext cx="10515600" cy="1325033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solidFill>
                  <a:srgbClr val="002855"/>
                </a:solidFill>
                <a:latin typeface="Arial Black" panose="020B0A04020102020204" pitchFamily="34" charset="0"/>
              </a:rPr>
              <a:t>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FBC19-AD84-4961-88B1-469F7BFA4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5233"/>
            <a:ext cx="10515600" cy="4221272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>
                <a:solidFill>
                  <a:srgbClr val="002855"/>
                </a:solidFill>
              </a:rPr>
              <a:t>Documents are now flowing from </a:t>
            </a:r>
            <a:r>
              <a:rPr lang="en-US" b="1" dirty="0">
                <a:solidFill>
                  <a:srgbClr val="00B0F0"/>
                </a:solidFill>
              </a:rPr>
              <a:t>wvu.verifymyfafsa.com </a:t>
            </a:r>
            <a:r>
              <a:rPr lang="en-US" dirty="0">
                <a:solidFill>
                  <a:srgbClr val="002855"/>
                </a:solidFill>
              </a:rPr>
              <a:t>to BDM</a:t>
            </a:r>
          </a:p>
          <a:p>
            <a:pPr>
              <a:buBlip>
                <a:blip r:embed="rId2"/>
              </a:buBlip>
            </a:pPr>
            <a:r>
              <a:rPr lang="en-US" dirty="0">
                <a:solidFill>
                  <a:srgbClr val="002855"/>
                </a:solidFill>
              </a:rPr>
              <a:t>Verification process is still receiving positive student feedback</a:t>
            </a:r>
          </a:p>
          <a:p>
            <a:pPr>
              <a:buBlip>
                <a:blip r:embed="rId2"/>
              </a:buBlip>
            </a:pPr>
            <a:r>
              <a:rPr lang="en-US" dirty="0">
                <a:solidFill>
                  <a:srgbClr val="002855"/>
                </a:solidFill>
              </a:rPr>
              <a:t>2,000 student and parent accounts created (up 20% from 2 weeks ago)</a:t>
            </a:r>
          </a:p>
          <a:p>
            <a:pPr>
              <a:buBlip>
                <a:blip r:embed="rId2"/>
              </a:buBlip>
            </a:pPr>
            <a:r>
              <a:rPr lang="en-US" dirty="0">
                <a:solidFill>
                  <a:srgbClr val="002855"/>
                </a:solidFill>
              </a:rPr>
              <a:t>300 verifications already completed for 2019-2020</a:t>
            </a:r>
          </a:p>
          <a:p>
            <a:pPr>
              <a:buBlip>
                <a:blip r:embed="rId2"/>
              </a:buBlip>
            </a:pPr>
            <a:endParaRPr lang="en-US" dirty="0">
              <a:solidFill>
                <a:srgbClr val="0028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79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79158-75DD-4787-A23A-DB56CD63F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64"/>
            <a:ext cx="10515600" cy="1325033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solidFill>
                  <a:srgbClr val="002855"/>
                </a:solidFill>
                <a:latin typeface="Arial Black" panose="020B0A04020102020204" pitchFamily="34" charset="0"/>
              </a:rPr>
              <a:t>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FBC19-AD84-4961-88B1-469F7BFA4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5233"/>
            <a:ext cx="10515600" cy="4221272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>
                <a:solidFill>
                  <a:srgbClr val="002855"/>
                </a:solidFill>
              </a:rPr>
              <a:t>Students can now request Family Contribution and Dependency Appeals through </a:t>
            </a:r>
            <a:r>
              <a:rPr lang="en-US" b="1" dirty="0">
                <a:solidFill>
                  <a:srgbClr val="00B0F0"/>
                </a:solidFill>
              </a:rPr>
              <a:t>wvu.verifymyfafsa.com</a:t>
            </a:r>
          </a:p>
          <a:p>
            <a:pPr>
              <a:buBlip>
                <a:blip r:embed="rId2"/>
              </a:buBlip>
            </a:pPr>
            <a:r>
              <a:rPr lang="en-US" dirty="0">
                <a:solidFill>
                  <a:srgbClr val="002855"/>
                </a:solidFill>
              </a:rPr>
              <a:t>Still working through some trigger issues with the FAFSA and lifetime documents</a:t>
            </a:r>
          </a:p>
          <a:p>
            <a:pPr>
              <a:buBlip>
                <a:blip r:embed="rId2"/>
              </a:buBlip>
            </a:pPr>
            <a:r>
              <a:rPr lang="en-US" dirty="0">
                <a:solidFill>
                  <a:srgbClr val="002855"/>
                </a:solidFill>
              </a:rPr>
              <a:t>Still working through creation of some customized documents</a:t>
            </a:r>
          </a:p>
          <a:p>
            <a:pPr>
              <a:buBlip>
                <a:blip r:embed="rId2"/>
              </a:buBlip>
            </a:pPr>
            <a:endParaRPr lang="en-US" dirty="0">
              <a:solidFill>
                <a:srgbClr val="0028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27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2278"/>
            <a:ext cx="11887200" cy="133863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002855"/>
                </a:solidFill>
                <a:latin typeface="Arial Black" panose="020B0A04020102020204" pitchFamily="34" charset="0"/>
              </a:rPr>
              <a:t>Spring 2019 RNP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244" y="1402914"/>
            <a:ext cx="10346498" cy="4334007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en-US" sz="2800" dirty="0">
                <a:solidFill>
                  <a:srgbClr val="002855"/>
                </a:solidFill>
              </a:rPr>
              <a:t>1,974 at risk of being removed on February 4 </a:t>
            </a:r>
          </a:p>
          <a:p>
            <a:pPr lvl="1">
              <a:buClr>
                <a:srgbClr val="00B0F0"/>
              </a:buClr>
            </a:pPr>
            <a:r>
              <a:rPr lang="en-US" sz="2400" dirty="0">
                <a:solidFill>
                  <a:srgbClr val="002855"/>
                </a:solidFill>
              </a:rPr>
              <a:t>Balance greater than $1,000</a:t>
            </a:r>
          </a:p>
          <a:p>
            <a:pPr lvl="1">
              <a:buClr>
                <a:srgbClr val="00B0F0"/>
              </a:buClr>
            </a:pPr>
            <a:r>
              <a:rPr lang="en-US" sz="2400" dirty="0">
                <a:solidFill>
                  <a:srgbClr val="002855"/>
                </a:solidFill>
              </a:rPr>
              <a:t>Fall 2018 – 2,784</a:t>
            </a:r>
            <a:endParaRPr lang="en-US" sz="1600" dirty="0">
              <a:solidFill>
                <a:srgbClr val="002855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2800" dirty="0">
                <a:solidFill>
                  <a:srgbClr val="002855"/>
                </a:solidFill>
              </a:rPr>
              <a:t>1,268 have made NO payment towards spring</a:t>
            </a:r>
          </a:p>
          <a:p>
            <a:pPr lvl="1">
              <a:buClr>
                <a:srgbClr val="00B0F0"/>
              </a:buClr>
            </a:pPr>
            <a:r>
              <a:rPr lang="en-US" sz="2400" dirty="0">
                <a:solidFill>
                  <a:srgbClr val="002855"/>
                </a:solidFill>
              </a:rPr>
              <a:t>Fall 2018 – 1,498</a:t>
            </a:r>
          </a:p>
          <a:p>
            <a:pPr>
              <a:buBlip>
                <a:blip r:embed="rId3"/>
              </a:buBlip>
            </a:pPr>
            <a:r>
              <a:rPr lang="en-US" sz="2800" dirty="0">
                <a:solidFill>
                  <a:srgbClr val="002855"/>
                </a:solidFill>
              </a:rPr>
              <a:t>2,821 enrolled in a monthly payment plan</a:t>
            </a:r>
          </a:p>
          <a:p>
            <a:pPr lvl="1">
              <a:buClr>
                <a:srgbClr val="00B0F0"/>
              </a:buClr>
            </a:pPr>
            <a:r>
              <a:rPr lang="en-US" sz="2400" dirty="0">
                <a:solidFill>
                  <a:srgbClr val="002855"/>
                </a:solidFill>
              </a:rPr>
              <a:t>Last day to enroll in a monthly payment plan is next </a:t>
            </a:r>
            <a:r>
              <a:rPr lang="en-US" sz="2400" u="sng" dirty="0">
                <a:solidFill>
                  <a:srgbClr val="002855"/>
                </a:solidFill>
              </a:rPr>
              <a:t>Thursday, January 31</a:t>
            </a:r>
          </a:p>
          <a:p>
            <a:pPr lvl="1">
              <a:buClr>
                <a:srgbClr val="00B0F0"/>
              </a:buClr>
            </a:pPr>
            <a:r>
              <a:rPr lang="en-US" sz="2400" dirty="0">
                <a:solidFill>
                  <a:srgbClr val="002855"/>
                </a:solidFill>
              </a:rPr>
              <a:t>Fall payment plan enrollment 3,078 (total)</a:t>
            </a:r>
            <a:endParaRPr lang="en-US" sz="2800" dirty="0">
              <a:solidFill>
                <a:srgbClr val="0028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87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2278"/>
            <a:ext cx="11887200" cy="133863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002855"/>
                </a:solidFill>
                <a:latin typeface="Arial Black" panose="020B0A04020102020204" pitchFamily="34" charset="0"/>
              </a:rPr>
              <a:t>Spring 2019 RNP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608" y="1510913"/>
            <a:ext cx="10020822" cy="4226008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en-US" sz="3600" b="1" dirty="0">
                <a:solidFill>
                  <a:srgbClr val="002855"/>
                </a:solidFill>
              </a:rPr>
              <a:t>Friday, January 25 </a:t>
            </a:r>
            <a:r>
              <a:rPr lang="en-US" sz="3600" dirty="0">
                <a:solidFill>
                  <a:srgbClr val="002855"/>
                </a:solidFill>
              </a:rPr>
              <a:t>– text message</a:t>
            </a:r>
          </a:p>
          <a:p>
            <a:pPr>
              <a:buBlip>
                <a:blip r:embed="rId3"/>
              </a:buBlip>
            </a:pPr>
            <a:r>
              <a:rPr lang="en-US" sz="3600" b="1" dirty="0">
                <a:solidFill>
                  <a:srgbClr val="002855"/>
                </a:solidFill>
              </a:rPr>
              <a:t>Wednesday, January 30 </a:t>
            </a:r>
            <a:r>
              <a:rPr lang="en-US" sz="3600" dirty="0">
                <a:solidFill>
                  <a:srgbClr val="002855"/>
                </a:solidFill>
              </a:rPr>
              <a:t>– email reminder </a:t>
            </a:r>
          </a:p>
          <a:p>
            <a:pPr>
              <a:buBlip>
                <a:blip r:embed="rId3"/>
              </a:buBlip>
            </a:pPr>
            <a:r>
              <a:rPr lang="en-US" sz="3600" b="1" dirty="0">
                <a:solidFill>
                  <a:srgbClr val="002855"/>
                </a:solidFill>
              </a:rPr>
              <a:t>Friday, February 1 </a:t>
            </a:r>
            <a:r>
              <a:rPr lang="en-US" sz="3600" dirty="0">
                <a:solidFill>
                  <a:srgbClr val="002855"/>
                </a:solidFill>
              </a:rPr>
              <a:t>– payment due date </a:t>
            </a:r>
          </a:p>
          <a:p>
            <a:pPr>
              <a:buBlip>
                <a:blip r:embed="rId3"/>
              </a:buBlip>
            </a:pPr>
            <a:r>
              <a:rPr lang="en-US" sz="3600" b="1" dirty="0">
                <a:solidFill>
                  <a:srgbClr val="002855"/>
                </a:solidFill>
              </a:rPr>
              <a:t>Monday, February 4 </a:t>
            </a:r>
            <a:r>
              <a:rPr lang="en-US" sz="3600" dirty="0">
                <a:solidFill>
                  <a:srgbClr val="002855"/>
                </a:solidFill>
              </a:rPr>
              <a:t>– RNP</a:t>
            </a:r>
          </a:p>
          <a:p>
            <a:pPr>
              <a:buBlip>
                <a:blip r:embed="rId3"/>
              </a:buBlip>
            </a:pPr>
            <a:r>
              <a:rPr lang="en-US" sz="3600" b="1" dirty="0">
                <a:solidFill>
                  <a:srgbClr val="002855"/>
                </a:solidFill>
              </a:rPr>
              <a:t>Friday, February 8 </a:t>
            </a:r>
            <a:r>
              <a:rPr lang="en-US" sz="3600" dirty="0">
                <a:solidFill>
                  <a:srgbClr val="002855"/>
                </a:solidFill>
              </a:rPr>
              <a:t>– reinstatement deadline</a:t>
            </a:r>
          </a:p>
          <a:p>
            <a:pPr marL="0" indent="0">
              <a:buNone/>
            </a:pPr>
            <a:endParaRPr lang="en-US" sz="2600" dirty="0">
              <a:solidFill>
                <a:srgbClr val="0028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3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2278"/>
            <a:ext cx="11887200" cy="133863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002855"/>
                </a:solidFill>
                <a:latin typeface="Arial Black" panose="020B0A04020102020204" pitchFamily="34" charset="0"/>
              </a:rPr>
              <a:t>What Happens When Students Are Removed From Classes?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96828"/>
            <a:ext cx="12039600" cy="4334007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en-US" sz="2800" dirty="0">
                <a:solidFill>
                  <a:srgbClr val="002855"/>
                </a:solidFill>
              </a:rPr>
              <a:t>Students will be removed from their classes at close of business Monday, February 4. 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855"/>
                </a:solidFill>
              </a:rPr>
              <a:t>Notified via email to their MIX account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855"/>
                </a:solidFill>
              </a:rPr>
              <a:t>“Classes removed – Contact Hub”</a:t>
            </a:r>
          </a:p>
          <a:p>
            <a:pPr>
              <a:buBlip>
                <a:blip r:embed="rId3"/>
              </a:buBlip>
            </a:pPr>
            <a:r>
              <a:rPr lang="en-US" sz="2800" dirty="0">
                <a:solidFill>
                  <a:srgbClr val="002855"/>
                </a:solidFill>
              </a:rPr>
              <a:t>Tuition/fees/insurance charges removed</a:t>
            </a:r>
          </a:p>
          <a:p>
            <a:pPr lvl="0">
              <a:buBlip>
                <a:blip r:embed="rId3"/>
              </a:buBlip>
            </a:pPr>
            <a:r>
              <a:rPr lang="en-US" sz="2800" dirty="0">
                <a:solidFill>
                  <a:srgbClr val="002855"/>
                </a:solidFill>
              </a:rPr>
              <a:t>Housing/Meals: no change unless student is not reinstated</a:t>
            </a:r>
          </a:p>
          <a:p>
            <a:pPr lvl="0">
              <a:buBlip>
                <a:blip r:embed="rId3"/>
              </a:buBlip>
            </a:pPr>
            <a:r>
              <a:rPr lang="en-US" sz="2800" dirty="0" err="1">
                <a:solidFill>
                  <a:srgbClr val="002855"/>
                </a:solidFill>
              </a:rPr>
              <a:t>eCampus</a:t>
            </a:r>
            <a:r>
              <a:rPr lang="en-US" sz="2800" dirty="0">
                <a:solidFill>
                  <a:srgbClr val="002855"/>
                </a:solidFill>
              </a:rPr>
              <a:t>: immediately cannot access but do not lose work if get reinstated </a:t>
            </a:r>
          </a:p>
          <a:p>
            <a:pPr>
              <a:buBlip>
                <a:blip r:embed="rId3"/>
              </a:buBlip>
            </a:pPr>
            <a:r>
              <a:rPr lang="en-US" sz="2800" dirty="0">
                <a:solidFill>
                  <a:srgbClr val="002855"/>
                </a:solidFill>
              </a:rPr>
              <a:t>PRT: updates every 30 minutes</a:t>
            </a:r>
          </a:p>
          <a:p>
            <a:pPr lvl="1">
              <a:buBlip>
                <a:blip r:embed="rId3"/>
              </a:buBlip>
            </a:pPr>
            <a:endParaRPr lang="en-US" sz="2070" dirty="0">
              <a:solidFill>
                <a:srgbClr val="002855"/>
              </a:solidFill>
            </a:endParaRPr>
          </a:p>
          <a:p>
            <a:pPr>
              <a:buBlip>
                <a:blip r:embed="rId3"/>
              </a:buBlip>
            </a:pPr>
            <a:endParaRPr lang="en-US" sz="2070" dirty="0">
              <a:solidFill>
                <a:srgbClr val="002855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0028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4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4884"/>
            <a:ext cx="12192000" cy="1325033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>
                <a:solidFill>
                  <a:srgbClr val="002855"/>
                </a:solidFill>
                <a:latin typeface="Arial Black" panose="020B0A04020102020204" pitchFamily="34" charset="0"/>
              </a:rPr>
              <a:t>How Can Students be Reinstated?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855303"/>
            <a:ext cx="11353800" cy="3981799"/>
          </a:xfrm>
        </p:spPr>
        <p:txBody>
          <a:bodyPr>
            <a:normAutofit/>
          </a:bodyPr>
          <a:lstStyle/>
          <a:p>
            <a:pPr>
              <a:buBlip>
                <a:blip r:embed="rId3">
                  <a:extLst/>
                </a:blip>
              </a:buBlip>
            </a:pPr>
            <a:r>
              <a:rPr lang="en-US" sz="3000" dirty="0">
                <a:solidFill>
                  <a:srgbClr val="002855"/>
                </a:solidFill>
              </a:rPr>
              <a:t>Must pay $250 reinstatement fee and pay their semester balance (until no more than $1000 is remaining)</a:t>
            </a:r>
          </a:p>
          <a:p>
            <a:pPr>
              <a:buBlip>
                <a:blip r:embed="rId3">
                  <a:extLst/>
                </a:blip>
              </a:buBlip>
            </a:pPr>
            <a:r>
              <a:rPr lang="en-US" sz="3000" dirty="0">
                <a:solidFill>
                  <a:srgbClr val="002855"/>
                </a:solidFill>
              </a:rPr>
              <a:t>They must make payment by the reinstatement deadline of noon on </a:t>
            </a:r>
            <a:r>
              <a:rPr lang="en-US" sz="3000" b="1" dirty="0">
                <a:solidFill>
                  <a:srgbClr val="002855"/>
                </a:solidFill>
              </a:rPr>
              <a:t>February 8</a:t>
            </a:r>
          </a:p>
          <a:p>
            <a:pPr>
              <a:buBlip>
                <a:blip r:embed="rId3">
                  <a:extLst/>
                </a:blip>
              </a:buBlip>
            </a:pPr>
            <a:r>
              <a:rPr lang="en-US" sz="3000" dirty="0">
                <a:solidFill>
                  <a:srgbClr val="002855"/>
                </a:solidFill>
              </a:rPr>
              <a:t>Must make payment in-person (exceptions made for Online students)</a:t>
            </a:r>
          </a:p>
        </p:txBody>
      </p:sp>
    </p:spTree>
    <p:extLst>
      <p:ext uri="{BB962C8B-B14F-4D97-AF65-F5344CB8AC3E}">
        <p14:creationId xmlns:p14="http://schemas.microsoft.com/office/powerpoint/2010/main" val="3635746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8" r="18568"/>
          <a:stretch>
            <a:fillRect/>
          </a:stretch>
        </p:blipFill>
        <p:spPr>
          <a:xfrm>
            <a:off x="3009900" y="584200"/>
            <a:ext cx="6172200" cy="4872567"/>
          </a:xfrm>
        </p:spPr>
      </p:pic>
      <p:sp>
        <p:nvSpPr>
          <p:cNvPr id="8" name="TextBox 7"/>
          <p:cNvSpPr txBox="1"/>
          <p:nvPr/>
        </p:nvSpPr>
        <p:spPr>
          <a:xfrm>
            <a:off x="8693239" y="6189224"/>
            <a:ext cx="3206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*Information subject to change.</a:t>
            </a:r>
          </a:p>
        </p:txBody>
      </p:sp>
    </p:spTree>
    <p:extLst>
      <p:ext uri="{BB962C8B-B14F-4D97-AF65-F5344CB8AC3E}">
        <p14:creationId xmlns:p14="http://schemas.microsoft.com/office/powerpoint/2010/main" val="2537849760"/>
      </p:ext>
    </p:extLst>
  </p:cSld>
  <p:clrMapOvr>
    <a:masterClrMapping/>
  </p:clrMapOvr>
</p:sld>
</file>

<file path=ppt/theme/theme1.xml><?xml version="1.0" encoding="utf-8"?>
<a:theme xmlns:a="http://schemas.openxmlformats.org/drawingml/2006/main" name="WVU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VU Theme" id="{3F69B1A2-2955-4F14-87B5-2BEC4970BDA6}" vid="{7F4695C0-C249-4902-B986-7F6CF7F8A15C}"/>
    </a:ext>
  </a:extLst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WVU Theme</Template>
  <TotalTime>1685</TotalTime>
  <Words>599</Words>
  <Application>Microsoft Office PowerPoint</Application>
  <PresentationFormat>Widescreen</PresentationFormat>
  <Paragraphs>79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Wingdings</vt:lpstr>
      <vt:lpstr>WVU Theme</vt:lpstr>
      <vt:lpstr>5_Custom Design</vt:lpstr>
      <vt:lpstr>2_Custom Design</vt:lpstr>
      <vt:lpstr>Custom Design</vt:lpstr>
      <vt:lpstr>3_Custom Design</vt:lpstr>
      <vt:lpstr>4_Custom Design</vt:lpstr>
      <vt:lpstr>Office Theme</vt:lpstr>
      <vt:lpstr>PowerPoint Presentation</vt:lpstr>
      <vt:lpstr>Award Notifications</vt:lpstr>
      <vt:lpstr>Forms</vt:lpstr>
      <vt:lpstr>Forms</vt:lpstr>
      <vt:lpstr>Spring 2019 RNP Updates</vt:lpstr>
      <vt:lpstr>Spring 2019 RNP Updates</vt:lpstr>
      <vt:lpstr>What Happens When Students Are Removed From Classes? </vt:lpstr>
      <vt:lpstr>How Can Students be Reinstated?</vt:lpstr>
      <vt:lpstr>PowerPoint Presentation</vt:lpstr>
    </vt:vector>
  </TitlesOfParts>
  <Company>West Virginia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Solomon</dc:creator>
  <cp:lastModifiedBy>Nicole Solomon</cp:lastModifiedBy>
  <cp:revision>191</cp:revision>
  <cp:lastPrinted>2016-08-31T17:53:38Z</cp:lastPrinted>
  <dcterms:created xsi:type="dcterms:W3CDTF">2016-08-31T14:12:07Z</dcterms:created>
  <dcterms:modified xsi:type="dcterms:W3CDTF">2019-01-22T17:48:50Z</dcterms:modified>
  <cp:contentStatus/>
</cp:coreProperties>
</file>