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  <p:sldMasterId id="2147483840" r:id="rId2"/>
    <p:sldMasterId id="2147483852" r:id="rId3"/>
    <p:sldMasterId id="2147483816" r:id="rId4"/>
    <p:sldMasterId id="2147483792" r:id="rId5"/>
    <p:sldMasterId id="2147483804" r:id="rId6"/>
    <p:sldMasterId id="2147483864" r:id="rId7"/>
  </p:sldMasterIdLst>
  <p:notesMasterIdLst>
    <p:notesMasterId r:id="rId23"/>
  </p:notesMasterIdLst>
  <p:sldIdLst>
    <p:sldId id="257" r:id="rId8"/>
    <p:sldId id="495" r:id="rId9"/>
    <p:sldId id="494" r:id="rId10"/>
    <p:sldId id="583" r:id="rId11"/>
    <p:sldId id="519" r:id="rId12"/>
    <p:sldId id="578" r:id="rId13"/>
    <p:sldId id="576" r:id="rId14"/>
    <p:sldId id="584" r:id="rId15"/>
    <p:sldId id="581" r:id="rId16"/>
    <p:sldId id="582" r:id="rId17"/>
    <p:sldId id="585" r:id="rId18"/>
    <p:sldId id="586" r:id="rId19"/>
    <p:sldId id="587" r:id="rId20"/>
    <p:sldId id="588" r:id="rId21"/>
    <p:sldId id="572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2855"/>
    <a:srgbClr val="F0B31C"/>
    <a:srgbClr val="968C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07" autoAdjust="0"/>
    <p:restoredTop sz="94678" autoAdjust="0"/>
  </p:normalViewPr>
  <p:slideViewPr>
    <p:cSldViewPr snapToObjects="1">
      <p:cViewPr varScale="1">
        <p:scale>
          <a:sx n="126" d="100"/>
          <a:sy n="126" d="100"/>
        </p:scale>
        <p:origin x="192" y="4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" d="100"/>
        <a:sy n="4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737E2-46FD-3742-BC67-55F5354BD562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D1FDB-CE02-974B-9AB1-974DAEB1C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62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855"/>
                </a:solidFill>
                <a:latin typeface="Helvetica Light" panose="020B0403020202020204" pitchFamily="34" charset="0"/>
                <a:ea typeface="Arial" charset="0"/>
                <a:cs typeface="Calibri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04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855"/>
                </a:solidFill>
                <a:latin typeface="Helvetica Light" panose="020B0403020202020204" pitchFamily="34" charset="0"/>
                <a:ea typeface="Arial" charset="0"/>
                <a:cs typeface="Calibri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80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855"/>
                </a:solidFill>
                <a:latin typeface="Helvetica Light" panose="020B0403020202020204" pitchFamily="34" charset="0"/>
                <a:ea typeface="Arial" charset="0"/>
                <a:cs typeface="Calibri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8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51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23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98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95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1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73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17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58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855"/>
                </a:solidFill>
                <a:latin typeface="Helvetica Light" panose="020B0403020202020204" pitchFamily="34" charset="0"/>
                <a:ea typeface="Arial" charset="0"/>
                <a:cs typeface="Calibri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69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855"/>
                </a:solidFill>
                <a:latin typeface="Helvetica Light" panose="020B0403020202020204" pitchFamily="34" charset="0"/>
                <a:ea typeface="Arial" charset="0"/>
                <a:cs typeface="Calibri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80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CD1FDB-CE02-974B-9AB1-974DAEB1C60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75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5CA2-2353-1947-B0FF-946C82441B87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67CD-06E2-D944-A0E4-AFB05662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4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5CA2-2353-1947-B0FF-946C82441B87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67CD-06E2-D944-A0E4-AFB05662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4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5CA2-2353-1947-B0FF-946C82441B87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67CD-06E2-D944-A0E4-AFB05662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4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84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2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55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42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32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54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02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5CA2-2353-1947-B0FF-946C82441B87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67CD-06E2-D944-A0E4-AFB05662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0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914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049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9EAD-C038-024B-B91F-CE14DFDAF5B0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971A-5BB7-1D4F-9483-50C6F0DE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59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9EAD-C038-024B-B91F-CE14DFDAF5B0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971A-5BB7-1D4F-9483-50C6F0DE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61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9EAD-C038-024B-B91F-CE14DFDAF5B0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971A-5BB7-1D4F-9483-50C6F0DE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602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9EAD-C038-024B-B91F-CE14DFDAF5B0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971A-5BB7-1D4F-9483-50C6F0DE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735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9EAD-C038-024B-B91F-CE14DFDAF5B0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971A-5BB7-1D4F-9483-50C6F0DE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2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9EAD-C038-024B-B91F-CE14DFDAF5B0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971A-5BB7-1D4F-9483-50C6F0DE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11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9EAD-C038-024B-B91F-CE14DFDAF5B0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971A-5BB7-1D4F-9483-50C6F0DE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4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5CA2-2353-1947-B0FF-946C82441B87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67CD-06E2-D944-A0E4-AFB05662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705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9EAD-C038-024B-B91F-CE14DFDAF5B0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971A-5BB7-1D4F-9483-50C6F0DE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089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9EAD-C038-024B-B91F-CE14DFDAF5B0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971A-5BB7-1D4F-9483-50C6F0DE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276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9EAD-C038-024B-B91F-CE14DFDAF5B0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971A-5BB7-1D4F-9483-50C6F0DE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98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09EAD-C038-024B-B91F-CE14DFDAF5B0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971A-5BB7-1D4F-9483-50C6F0DEA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659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9B85-2BE0-6E4A-B7DE-5D7B9AFCFAE6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AE68C-C474-4840-B011-8DC661962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2583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9B85-2BE0-6E4A-B7DE-5D7B9AFCFAE6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AE68C-C474-4840-B011-8DC661962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733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9B85-2BE0-6E4A-B7DE-5D7B9AFCFAE6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AE68C-C474-4840-B011-8DC661962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471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9B85-2BE0-6E4A-B7DE-5D7B9AFCFAE6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AE68C-C474-4840-B011-8DC661962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568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9B85-2BE0-6E4A-B7DE-5D7B9AFCFAE6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AE68C-C474-4840-B011-8DC661962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4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9B85-2BE0-6E4A-B7DE-5D7B9AFCFAE6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AE68C-C474-4840-B011-8DC661962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6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5CA2-2353-1947-B0FF-946C82441B87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67CD-06E2-D944-A0E4-AFB05662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780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9B85-2BE0-6E4A-B7DE-5D7B9AFCFAE6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AE68C-C474-4840-B011-8DC661962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03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9B85-2BE0-6E4A-B7DE-5D7B9AFCFAE6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AE68C-C474-4840-B011-8DC661962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930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9B85-2BE0-6E4A-B7DE-5D7B9AFCFAE6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AE68C-C474-4840-B011-8DC661962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42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9B85-2BE0-6E4A-B7DE-5D7B9AFCFAE6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AE68C-C474-4840-B011-8DC661962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701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9B85-2BE0-6E4A-B7DE-5D7B9AFCFAE6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AE68C-C474-4840-B011-8DC661962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423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7CA9-9527-8A44-8BFB-95874792BD1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0A6-9E92-AD4F-BCA5-F497F11A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07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7CA9-9527-8A44-8BFB-95874792BD1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0A6-9E92-AD4F-BCA5-F497F11A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12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7CA9-9527-8A44-8BFB-95874792BD1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0A6-9E92-AD4F-BCA5-F497F11A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141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7CA9-9527-8A44-8BFB-95874792BD15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0A6-9E92-AD4F-BCA5-F497F11A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8003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7CA9-9527-8A44-8BFB-95874792BD15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0A6-9E92-AD4F-BCA5-F497F11A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61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5CA2-2353-1947-B0FF-946C82441B87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67CD-06E2-D944-A0E4-AFB05662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535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7CA9-9527-8A44-8BFB-95874792BD15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0A6-9E92-AD4F-BCA5-F497F11A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0802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7CA9-9527-8A44-8BFB-95874792BD15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0A6-9E92-AD4F-BCA5-F497F11A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743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7CA9-9527-8A44-8BFB-95874792BD15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0A6-9E92-AD4F-BCA5-F497F11A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946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7CA9-9527-8A44-8BFB-95874792BD15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0A6-9E92-AD4F-BCA5-F497F11A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135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7CA9-9527-8A44-8BFB-95874792BD1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0A6-9E92-AD4F-BCA5-F497F11A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684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7CA9-9527-8A44-8BFB-95874792BD1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A0A6-9E92-AD4F-BCA5-F497F11A7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952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7599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467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91523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3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5CA2-2353-1947-B0FF-946C82441B87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67CD-06E2-D944-A0E4-AFB05662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1673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799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124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237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31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826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9997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7E0E3-2968-B14E-8902-64BA2B69C9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3769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7454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64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6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5CA2-2353-1947-B0FF-946C82441B87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67CD-06E2-D944-A0E4-AFB05662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9565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1837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949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7138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50135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121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5262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8044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6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5CA2-2353-1947-B0FF-946C82441B87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67CD-06E2-D944-A0E4-AFB05662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5CA2-2353-1947-B0FF-946C82441B87}" type="datetimeFigureOut">
              <a:rPr lang="en-US" smtClean="0"/>
              <a:t>1/8/20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67CD-06E2-D944-A0E4-AFB05662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1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55CA2-2353-1947-B0FF-946C82441B87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67CD-06E2-D944-A0E4-AFB05662915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17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7EA2-E7AE-F84D-BFF6-8063478EE14B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A797E-2104-A542-91CF-49E94E48657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5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09EAD-C038-024B-B91F-CE14DFDAF5B0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971A-5BB7-1D4F-9483-50C6F0DEAED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15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79B85-2BE0-6E4A-B7DE-5D7B9AFCFAE6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AE68C-C474-4840-B011-8DC6619626B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1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77CA9-9527-8A44-8BFB-95874792BD1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A0A6-9E92-AD4F-BCA5-F497F11A72C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98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7E0E3-2968-B14E-8902-64BA2B69C965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CC1CA-D8E9-9645-A41E-286B448A345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4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55CA2-2353-1947-B0FF-946C82441B87}" type="datetimeFigureOut">
              <a:rPr lang="en-US" smtClean="0"/>
              <a:t>1/8/20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67CD-06E2-D944-A0E4-AFB05662915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E16814-C555-E14C-894E-DC0D7414B78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5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4385" y="398462"/>
            <a:ext cx="7886700" cy="99377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594385" y="895350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</a:rPr>
              <a:t>Key Communicators Meeting / 01.09.20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595171" y="2495550"/>
            <a:ext cx="8267700" cy="2895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000" dirty="0">
                <a:solidFill>
                  <a:schemeClr val="bg1"/>
                </a:solidFill>
              </a:rPr>
              <a:t>Updates / Sharon</a:t>
            </a: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000" dirty="0">
                <a:solidFill>
                  <a:schemeClr val="bg1"/>
                </a:solidFill>
              </a:rPr>
              <a:t>WVU and Extension Day at the Legislature / Tara Curtis &amp; Brandi Underwood</a:t>
            </a: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000" dirty="0">
                <a:solidFill>
                  <a:schemeClr val="bg1"/>
                </a:solidFill>
              </a:rPr>
              <a:t>What to Do with Rankings / John Bolt</a:t>
            </a: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000" dirty="0">
                <a:solidFill>
                  <a:schemeClr val="bg1"/>
                </a:solidFill>
              </a:rPr>
              <a:t>Job Shadowing Program / April </a:t>
            </a:r>
            <a:r>
              <a:rPr lang="en-US" sz="2000" dirty="0" err="1">
                <a:solidFill>
                  <a:schemeClr val="bg1"/>
                </a:solidFill>
              </a:rPr>
              <a:t>Kaull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000" dirty="0">
                <a:solidFill>
                  <a:schemeClr val="bg1"/>
                </a:solidFill>
              </a:rPr>
              <a:t>Rounds: </a:t>
            </a: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000" dirty="0">
                <a:solidFill>
                  <a:schemeClr val="bg1"/>
                </a:solidFill>
              </a:rPr>
              <a:t>	What is one upcoming project everyone should know about?</a:t>
            </a: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000" dirty="0">
                <a:solidFill>
                  <a:schemeClr val="bg1"/>
                </a:solidFill>
              </a:rPr>
              <a:t>	What is one thing you could use help with?</a:t>
            </a: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00000"/>
              </a:lnSpc>
              <a:spcAft>
                <a:spcPts val="100"/>
              </a:spcAft>
            </a:pP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AC93CBF-3AA8-484A-83F9-5B417543C891}"/>
              </a:ext>
            </a:extLst>
          </p:cNvPr>
          <p:cNvSpPr txBox="1">
            <a:spLocks/>
          </p:cNvSpPr>
          <p:nvPr/>
        </p:nvSpPr>
        <p:spPr>
          <a:xfrm>
            <a:off x="457200" y="590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Education: Purpose</a:t>
            </a:r>
          </a:p>
          <a:p>
            <a:endParaRPr lang="en-US" sz="2800" dirty="0">
              <a:solidFill>
                <a:srgbClr val="002855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06EDFB-89C0-3142-AE3C-007659F64C3E}"/>
              </a:ext>
            </a:extLst>
          </p:cNvPr>
          <p:cNvSpPr txBox="1"/>
          <p:nvPr/>
        </p:nvSpPr>
        <p:spPr>
          <a:xfrm>
            <a:off x="530352" y="1276350"/>
            <a:ext cx="8534400" cy="2949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Recruitment and Retention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Youth Development (</a:t>
            </a:r>
            <a:r>
              <a:rPr lang="en-US" dirty="0" err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Boy Scouts, 4-H, </a:t>
            </a:r>
            <a:r>
              <a:rPr lang="en-US" dirty="0" err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Land-Grant Mission 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Research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Brand Awareness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Culture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322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AC93CBF-3AA8-484A-83F9-5B417543C891}"/>
              </a:ext>
            </a:extLst>
          </p:cNvPr>
          <p:cNvSpPr txBox="1">
            <a:spLocks/>
          </p:cNvSpPr>
          <p:nvPr/>
        </p:nvSpPr>
        <p:spPr>
          <a:xfrm>
            <a:off x="457200" y="590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Education: Student Experience</a:t>
            </a:r>
          </a:p>
          <a:p>
            <a:endParaRPr lang="en-US" sz="2800" dirty="0">
              <a:solidFill>
                <a:srgbClr val="002855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06EDFB-89C0-3142-AE3C-007659F64C3E}"/>
              </a:ext>
            </a:extLst>
          </p:cNvPr>
          <p:cNvSpPr txBox="1"/>
          <p:nvPr/>
        </p:nvSpPr>
        <p:spPr>
          <a:xfrm>
            <a:off x="530352" y="1276350"/>
            <a:ext cx="8534400" cy="2949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Retention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Undergraduate Curriculum Revision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Mental Health resources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Academic leadership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Infrastructure (facilities, ITS, </a:t>
            </a:r>
            <a:r>
              <a:rPr lang="en-US" dirty="0" err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Project 168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200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AC93CBF-3AA8-484A-83F9-5B417543C891}"/>
              </a:ext>
            </a:extLst>
          </p:cNvPr>
          <p:cNvSpPr txBox="1">
            <a:spLocks/>
          </p:cNvSpPr>
          <p:nvPr/>
        </p:nvSpPr>
        <p:spPr>
          <a:xfrm>
            <a:off x="457200" y="590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Health &amp; Wellness: HSC, WVU Medicine</a:t>
            </a:r>
          </a:p>
          <a:p>
            <a:endParaRPr lang="en-US" sz="2800" dirty="0">
              <a:solidFill>
                <a:srgbClr val="002855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06EDFB-89C0-3142-AE3C-007659F64C3E}"/>
              </a:ext>
            </a:extLst>
          </p:cNvPr>
          <p:cNvSpPr txBox="1"/>
          <p:nvPr/>
        </p:nvSpPr>
        <p:spPr>
          <a:xfrm>
            <a:off x="530352" y="1276350"/>
            <a:ext cx="8534400" cy="2533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Signature Programs: heart, cancer, neuroscience, women’s/children’s, trauma)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Opioids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Leadership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Culture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Health System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544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AC93CBF-3AA8-484A-83F9-5B417543C891}"/>
              </a:ext>
            </a:extLst>
          </p:cNvPr>
          <p:cNvSpPr txBox="1">
            <a:spLocks/>
          </p:cNvSpPr>
          <p:nvPr/>
        </p:nvSpPr>
        <p:spPr>
          <a:xfrm>
            <a:off x="457200" y="590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Prosperity: Partnerships</a:t>
            </a:r>
          </a:p>
          <a:p>
            <a:endParaRPr lang="en-US" sz="2800" dirty="0">
              <a:solidFill>
                <a:srgbClr val="002855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06EDFB-89C0-3142-AE3C-007659F64C3E}"/>
              </a:ext>
            </a:extLst>
          </p:cNvPr>
          <p:cNvSpPr txBox="1"/>
          <p:nvPr/>
        </p:nvSpPr>
        <p:spPr>
          <a:xfrm>
            <a:off x="530352" y="1276350"/>
            <a:ext cx="8534400" cy="2949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Divisional Campuses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West Virginia Forward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Start up West Virginia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Education and Research collaboratives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Regional economic and education partnerships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One WVU (WVUAA, WVUF, Athletics, Health System)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13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AC93CBF-3AA8-484A-83F9-5B417543C891}"/>
              </a:ext>
            </a:extLst>
          </p:cNvPr>
          <p:cNvSpPr txBox="1">
            <a:spLocks/>
          </p:cNvSpPr>
          <p:nvPr/>
        </p:nvSpPr>
        <p:spPr>
          <a:xfrm>
            <a:off x="457200" y="590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Additional Planes</a:t>
            </a:r>
          </a:p>
          <a:p>
            <a:endParaRPr lang="en-US" sz="2800" dirty="0">
              <a:solidFill>
                <a:srgbClr val="002855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06EDFB-89C0-3142-AE3C-007659F64C3E}"/>
              </a:ext>
            </a:extLst>
          </p:cNvPr>
          <p:cNvSpPr txBox="1"/>
          <p:nvPr/>
        </p:nvSpPr>
        <p:spPr>
          <a:xfrm>
            <a:off x="530352" y="1276350"/>
            <a:ext cx="8534400" cy="2118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Purpose Institute (crosses over all priorities)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Lifetime Learning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Online Learning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Improving the health of West Virginia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240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21557"/>
            <a:ext cx="7886700" cy="99377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415332"/>
            <a:ext cx="7543800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WVU Day at the Legislature / Tara &amp; Brandi</a:t>
            </a: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Rankings / John</a:t>
            </a: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Shadowing / April</a:t>
            </a:r>
          </a:p>
          <a:p>
            <a:pPr>
              <a:lnSpc>
                <a:spcPct val="100000"/>
              </a:lnSpc>
              <a:spcAft>
                <a:spcPts val="100"/>
              </a:spcAft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Rounds</a:t>
            </a:r>
          </a:p>
        </p:txBody>
      </p:sp>
    </p:spTree>
    <p:extLst>
      <p:ext uri="{BB962C8B-B14F-4D97-AF65-F5344CB8AC3E}">
        <p14:creationId xmlns:p14="http://schemas.microsoft.com/office/powerpoint/2010/main" val="183366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885950"/>
            <a:ext cx="9144000" cy="993775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  <a:latin typeface="+mn-lt"/>
              </a:rPr>
              <a:t>activity time!</a:t>
            </a:r>
          </a:p>
        </p:txBody>
      </p:sp>
    </p:spTree>
    <p:extLst>
      <p:ext uri="{BB962C8B-B14F-4D97-AF65-F5344CB8AC3E}">
        <p14:creationId xmlns:p14="http://schemas.microsoft.com/office/powerpoint/2010/main" val="372299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9847" y="19050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Changes to Key </a:t>
            </a:r>
            <a:r>
              <a:rPr lang="en-US" sz="2800" dirty="0" err="1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Comms</a:t>
            </a:r>
            <a:r>
              <a:rPr lang="en-US" sz="2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meetings for 2020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F5D02B-6A01-D94B-8588-05B247867529}"/>
              </a:ext>
            </a:extLst>
          </p:cNvPr>
          <p:cNvSpPr txBox="1">
            <a:spLocks/>
          </p:cNvSpPr>
          <p:nvPr/>
        </p:nvSpPr>
        <p:spPr>
          <a:xfrm>
            <a:off x="183271" y="1056132"/>
            <a:ext cx="8610600" cy="120015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• Invites for monthly meetings have gone out; some Thursday meetings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• Retreat scheduled for October 7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• Professional development activities and exercises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• Guest speakers from the University, as well as subject matter experts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• Sharing of successes and lessons learned 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• Rounds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• Electronics down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endParaRPr lang="en-US" sz="1800" dirty="0">
              <a:solidFill>
                <a:srgbClr val="002855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Font typeface="Arial"/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	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Font typeface="Arial"/>
              <a:buNone/>
            </a:pPr>
            <a:endParaRPr lang="en-US" sz="1800" dirty="0">
              <a:solidFill>
                <a:srgbClr val="002855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885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9847" y="19050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Dates for your calendar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F5D02B-6A01-D94B-8588-05B247867529}"/>
              </a:ext>
            </a:extLst>
          </p:cNvPr>
          <p:cNvSpPr txBox="1">
            <a:spLocks/>
          </p:cNvSpPr>
          <p:nvPr/>
        </p:nvSpPr>
        <p:spPr>
          <a:xfrm>
            <a:off x="183271" y="1056132"/>
            <a:ext cx="8610600" cy="120015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• Jan 11	Residence Halls open at noon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• Jan 13	First Day of Classes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• Jan 20	Martin Luther King Breakfast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• Jan 21	WVU Day at the Legislature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• Jan 30	Recruitment Summit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• Feb 5	Key Communicators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• Feb 9-10	Distinguished Scholars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None/>
            </a:pPr>
            <a:endParaRPr lang="en-US" sz="1800" dirty="0">
              <a:solidFill>
                <a:srgbClr val="002855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Font typeface="Arial"/>
              <a:buNone/>
            </a:pPr>
            <a:r>
              <a:rPr lang="en-US" sz="1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	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0B31C"/>
              </a:buClr>
              <a:buFont typeface="Arial"/>
              <a:buNone/>
            </a:pPr>
            <a:endParaRPr lang="en-US" sz="1800" dirty="0">
              <a:solidFill>
                <a:srgbClr val="002855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214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AC93CBF-3AA8-484A-83F9-5B417543C891}"/>
              </a:ext>
            </a:extLst>
          </p:cNvPr>
          <p:cNvSpPr txBox="1">
            <a:spLocks/>
          </p:cNvSpPr>
          <p:nvPr/>
        </p:nvSpPr>
        <p:spPr>
          <a:xfrm>
            <a:off x="457200" y="590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855"/>
                </a:solidFill>
                <a:latin typeface="Helvetica" pitchFamily="2" charset="0"/>
                <a:ea typeface="Arial" charset="0"/>
                <a:cs typeface="Calibri"/>
              </a:rPr>
              <a:t>Legislative Updates</a:t>
            </a:r>
          </a:p>
          <a:p>
            <a:endParaRPr lang="en-US" sz="2800" dirty="0">
              <a:solidFill>
                <a:srgbClr val="002855"/>
              </a:solidFill>
              <a:latin typeface="Helvetica Light" panose="020B0403020202020204" pitchFamily="34" charset="0"/>
              <a:ea typeface="Arial" charset="0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CC96A7-05A2-6C48-ABFB-5C1E25984BD2}"/>
              </a:ext>
            </a:extLst>
          </p:cNvPr>
          <p:cNvSpPr txBox="1"/>
          <p:nvPr/>
        </p:nvSpPr>
        <p:spPr>
          <a:xfrm>
            <a:off x="152400" y="1019175"/>
            <a:ext cx="7315200" cy="2897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Gov. Justice State of the State address last night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/ Do not anticipate budget reductions to higher </a:t>
            </a:r>
            <a:r>
              <a:rPr lang="en-US" sz="2000" dirty="0" err="1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endParaRPr lang="en-US" sz="2000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/ Soda tax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/ Campus Carry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/ Under the Dome begins weekly distribution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/ Contacts: Rob Alsop, Travis Mollohan </a:t>
            </a:r>
          </a:p>
        </p:txBody>
      </p:sp>
    </p:spTree>
    <p:extLst>
      <p:ext uri="{BB962C8B-B14F-4D97-AF65-F5344CB8AC3E}">
        <p14:creationId xmlns:p14="http://schemas.microsoft.com/office/powerpoint/2010/main" val="379980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AC93CBF-3AA8-484A-83F9-5B417543C891}"/>
              </a:ext>
            </a:extLst>
          </p:cNvPr>
          <p:cNvSpPr txBox="1">
            <a:spLocks/>
          </p:cNvSpPr>
          <p:nvPr/>
        </p:nvSpPr>
        <p:spPr>
          <a:xfrm>
            <a:off x="457200" y="590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855"/>
                </a:solidFill>
                <a:latin typeface="Helvetica" pitchFamily="2" charset="0"/>
                <a:ea typeface="Arial" charset="0"/>
                <a:cs typeface="Calibri"/>
              </a:rPr>
              <a:t>Enrollment </a:t>
            </a:r>
          </a:p>
          <a:p>
            <a:endParaRPr lang="en-US" sz="2800" dirty="0">
              <a:solidFill>
                <a:srgbClr val="002855"/>
              </a:solidFill>
              <a:latin typeface="Helvetica Light" panose="020B0403020202020204" pitchFamily="34" charset="0"/>
              <a:ea typeface="Arial" charset="0"/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CC96A7-05A2-6C48-ABFB-5C1E25984BD2}"/>
              </a:ext>
            </a:extLst>
          </p:cNvPr>
          <p:cNvSpPr txBox="1"/>
          <p:nvPr/>
        </p:nvSpPr>
        <p:spPr>
          <a:xfrm>
            <a:off x="457200" y="1123950"/>
            <a:ext cx="8534400" cy="3266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Numbers are lower compared to 2019; but we are even with 2017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Incoming class is slow to move; trend across the country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Need to push all efforts forward re: yield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Recruitment Summit: Jan 30 (more info to come)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Distinguished Scholars: Feb 9 &amp; 10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Decide WVU Days: March 28 and April 4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4698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AC93CBF-3AA8-484A-83F9-5B417543C891}"/>
              </a:ext>
            </a:extLst>
          </p:cNvPr>
          <p:cNvSpPr txBox="1">
            <a:spLocks/>
          </p:cNvSpPr>
          <p:nvPr/>
        </p:nvSpPr>
        <p:spPr>
          <a:xfrm>
            <a:off x="460248" y="4381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Ask Us Anything Spring Yield Events</a:t>
            </a:r>
          </a:p>
          <a:p>
            <a:endParaRPr lang="en-US" sz="2800" dirty="0">
              <a:solidFill>
                <a:srgbClr val="002855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06EDFB-89C0-3142-AE3C-007659F64C3E}"/>
              </a:ext>
            </a:extLst>
          </p:cNvPr>
          <p:cNvSpPr txBox="1"/>
          <p:nvPr/>
        </p:nvSpPr>
        <p:spPr>
          <a:xfrm>
            <a:off x="579120" y="1047750"/>
            <a:ext cx="8534400" cy="3189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February 4 – King of Prussia area (full)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/ February 17 – Tidewater, VA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February 18 – Richmond, VA</a:t>
            </a:r>
            <a:b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February 19 – Howard and Carroll Counties, MD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March 2 – Cincinnati, OH</a:t>
            </a:r>
          </a:p>
          <a:p>
            <a:endParaRPr lang="en-US" sz="2000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92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AC93CBF-3AA8-484A-83F9-5B417543C891}"/>
              </a:ext>
            </a:extLst>
          </p:cNvPr>
          <p:cNvSpPr txBox="1">
            <a:spLocks/>
          </p:cNvSpPr>
          <p:nvPr/>
        </p:nvSpPr>
        <p:spPr>
          <a:xfrm>
            <a:off x="460248" y="4381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 Your Inbox </a:t>
            </a:r>
          </a:p>
          <a:p>
            <a:endParaRPr lang="en-US" sz="2800" dirty="0">
              <a:solidFill>
                <a:srgbClr val="002855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06EDFB-89C0-3142-AE3C-007659F64C3E}"/>
              </a:ext>
            </a:extLst>
          </p:cNvPr>
          <p:cNvSpPr txBox="1"/>
          <p:nvPr/>
        </p:nvSpPr>
        <p:spPr>
          <a:xfrm>
            <a:off x="389460" y="1047750"/>
            <a:ext cx="8229600" cy="2635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A&amp;E is looking for speakers for the March TEDx event. </a:t>
            </a:r>
            <a:r>
              <a:rPr lang="en-US" sz="14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 Kristie Stewart-Gale</a:t>
            </a:r>
          </a:p>
          <a:p>
            <a:endParaRPr lang="en-US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Application deadline for the Colloquium 2020 has been extended to Feb. 15. New social media graphics are available. Check the link within the email sent on Jan. 6. </a:t>
            </a:r>
          </a:p>
          <a:p>
            <a:endParaRPr lang="en-US" sz="2000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960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AC93CBF-3AA8-484A-83F9-5B417543C891}"/>
              </a:ext>
            </a:extLst>
          </p:cNvPr>
          <p:cNvSpPr txBox="1">
            <a:spLocks/>
          </p:cNvSpPr>
          <p:nvPr/>
        </p:nvSpPr>
        <p:spPr>
          <a:xfrm>
            <a:off x="457200" y="590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2855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University Priorities</a:t>
            </a:r>
          </a:p>
          <a:p>
            <a:endParaRPr lang="en-US" sz="2800" dirty="0">
              <a:solidFill>
                <a:srgbClr val="002855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06EDFB-89C0-3142-AE3C-007659F64C3E}"/>
              </a:ext>
            </a:extLst>
          </p:cNvPr>
          <p:cNvSpPr txBox="1"/>
          <p:nvPr/>
        </p:nvSpPr>
        <p:spPr>
          <a:xfrm>
            <a:off x="530352" y="1200150"/>
            <a:ext cx="8385048" cy="3297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 focus on our three pillars: Education, Healthcare and Prosperity</a:t>
            </a:r>
          </a:p>
          <a:p>
            <a:endParaRPr lang="en-US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those pillars, focusing on specific projects as we head into 2020.</a:t>
            </a:r>
          </a:p>
          <a:p>
            <a:endParaRPr lang="en-US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Education: Purpose, Student Experience</a:t>
            </a:r>
          </a:p>
          <a:p>
            <a:endParaRPr lang="en-US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Healthcare: HSC, WVU Medicine</a:t>
            </a:r>
          </a:p>
          <a:p>
            <a:endParaRPr lang="en-US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Prosperity: Partnerships, State  </a:t>
            </a:r>
          </a:p>
          <a:p>
            <a:r>
              <a:rPr lang="en-US" sz="2000" dirty="0">
                <a:solidFill>
                  <a:srgbClr val="0028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rgbClr val="0028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02155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25732</TotalTime>
  <Words>479</Words>
  <Application>Microsoft Macintosh PowerPoint</Application>
  <PresentationFormat>On-screen Show (16:9)</PresentationFormat>
  <Paragraphs>129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Calibri Light</vt:lpstr>
      <vt:lpstr>Helvetica</vt:lpstr>
      <vt:lpstr>Helvetica Light</vt:lpstr>
      <vt:lpstr>1_Custom Design</vt:lpstr>
      <vt:lpstr>5_Custom Design</vt:lpstr>
      <vt:lpstr>2_Custom Design</vt:lpstr>
      <vt:lpstr>Custom Design</vt:lpstr>
      <vt:lpstr>3_Custom Design</vt:lpstr>
      <vt:lpstr>4_Custom Design</vt:lpstr>
      <vt:lpstr>Office Theme</vt:lpstr>
      <vt:lpstr>Agenda</vt:lpstr>
      <vt:lpstr>activity time!</vt:lpstr>
      <vt:lpstr>Changes to Key Comms meetings for 2020</vt:lpstr>
      <vt:lpstr>Dates for your calendar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Sharon Martin</dc:creator>
  <cp:lastModifiedBy>Sharon Martin</cp:lastModifiedBy>
  <cp:revision>102</cp:revision>
  <dcterms:created xsi:type="dcterms:W3CDTF">2019-07-10T02:09:49Z</dcterms:created>
  <dcterms:modified xsi:type="dcterms:W3CDTF">2020-01-09T02:38:56Z</dcterms:modified>
</cp:coreProperties>
</file>