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  <p:sldMasterId id="2147483864" r:id="rId7"/>
  </p:sldMasterIdLst>
  <p:notesMasterIdLst>
    <p:notesMasterId r:id="rId25"/>
  </p:notesMasterIdLst>
  <p:sldIdLst>
    <p:sldId id="257" r:id="rId8"/>
    <p:sldId id="599" r:id="rId9"/>
    <p:sldId id="613" r:id="rId10"/>
    <p:sldId id="614" r:id="rId11"/>
    <p:sldId id="616" r:id="rId12"/>
    <p:sldId id="617" r:id="rId13"/>
    <p:sldId id="618" r:id="rId14"/>
    <p:sldId id="619" r:id="rId15"/>
    <p:sldId id="621" r:id="rId16"/>
    <p:sldId id="623" r:id="rId17"/>
    <p:sldId id="622" r:id="rId18"/>
    <p:sldId id="624" r:id="rId19"/>
    <p:sldId id="625" r:id="rId20"/>
    <p:sldId id="626" r:id="rId21"/>
    <p:sldId id="620" r:id="rId22"/>
    <p:sldId id="590" r:id="rId23"/>
    <p:sldId id="57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855"/>
    <a:srgbClr val="F0B31C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51" autoAdjust="0"/>
    <p:restoredTop sz="94787" autoAdjust="0"/>
  </p:normalViewPr>
  <p:slideViewPr>
    <p:cSldViewPr snapToObjects="1">
      <p:cViewPr>
        <p:scale>
          <a:sx n="131" d="100"/>
          <a:sy n="131" d="100"/>
        </p:scale>
        <p:origin x="144" y="4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1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2017 = 5124 FTF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8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7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9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2017 = 5124 FTF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855"/>
                </a:solidFill>
                <a:latin typeface="Helvetica Light" panose="020B0403020202020204" pitchFamily="34" charset="0"/>
                <a:ea typeface="Arial" charset="0"/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855"/>
                </a:solidFill>
                <a:latin typeface="Helvetica Light" panose="020B0403020202020204" pitchFamily="34" charset="0"/>
                <a:ea typeface="Arial" charset="0"/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8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4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6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18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94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71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01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1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52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80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E16814-C555-E14C-894E-DC0D7414B7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mailto:coronavirus@mail.wvu.edu" TargetMode="External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provost.wvu.edu/" TargetMode="External"/><Relationship Id="rId5" Type="http://schemas.openxmlformats.org/officeDocument/2006/relationships/hyperlink" Target="https://undergraduate.wvu.edu/strategies/academic-policy-committee/academic-policy-changes/pass-fail-grading" TargetMode="External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85" y="240058"/>
            <a:ext cx="7886700" cy="993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81133" y="66675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Communicators Meeting / 04.02.20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81133" y="2495550"/>
            <a:ext cx="82677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/ Sharon Martin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Update / George Zimmerman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Decide WVU Day / Mike Esposito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Recruiting / Ally Cannon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b="1" i="1" dirty="0">
                <a:solidFill>
                  <a:srgbClr val="002855"/>
                </a:solidFill>
                <a:latin typeface="Times" pitchFamily="2" charset="0"/>
                <a:ea typeface="Arial" charset="0"/>
                <a:cs typeface="Arial" panose="020B0604020202020204" pitchFamily="34" charset="0"/>
              </a:rPr>
              <a:t>Crisis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Communications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Executive Communications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letters and videos from Dr. Gee, letters from Dean of Students, College/School Deans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Campus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Website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Banners on all websites to push people to website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4"/>
              </a:rPr>
              <a:t>coronavirus@mail.wvu.edu</a:t>
            </a: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(more than 500 emails have been answered)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Inside WVU Today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Social media messaging (more than 300 messages over the past 2 weeks from UR-owned social media accounts)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Travel guidelines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0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b="1" i="1" dirty="0">
                <a:solidFill>
                  <a:srgbClr val="002855"/>
                </a:solidFill>
                <a:latin typeface="Times" pitchFamily="2" charset="0"/>
                <a:ea typeface="Arial" charset="0"/>
                <a:cs typeface="Arial" panose="020B0604020202020204" pitchFamily="34" charset="0"/>
              </a:rPr>
              <a:t>Crisis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Communications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Human Resources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Employee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Supervisor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Parent Communications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Special E-newsletters, social media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HSC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Partnered with WVU Medicine to help with messaging, including several videos featuring our rock star Dr. Kathy Moffett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PSAs on proper handwashing techniques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Social media graphics  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5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b="1" i="1" dirty="0">
                <a:solidFill>
                  <a:srgbClr val="002855"/>
                </a:solidFill>
                <a:latin typeface="Times" pitchFamily="2" charset="0"/>
                <a:ea typeface="Arial" charset="0"/>
                <a:cs typeface="Arial" panose="020B0604020202020204" pitchFamily="34" charset="0"/>
              </a:rPr>
              <a:t>Connecting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Communications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Executive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Mini “</a:t>
            </a:r>
            <a:r>
              <a:rPr lang="en-US" sz="1400" dirty="0" err="1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GeeMails</a:t>
            </a: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”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Op/</a:t>
            </a:r>
            <a:r>
              <a:rPr lang="en-US" sz="1400" dirty="0" err="1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Eds</a:t>
            </a: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Media interviews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Weekly letter from Provost to all faculty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Campus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Videos on how to prepare for online learning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Faculty Instagram story with messages of support for students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Social media tips on social distancing, mental health, online learning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WVU Zoom backgrounds </a:t>
            </a: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4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b="1" i="1" dirty="0">
                <a:solidFill>
                  <a:srgbClr val="002855"/>
                </a:solidFill>
                <a:latin typeface="Times" pitchFamily="2" charset="0"/>
                <a:ea typeface="Arial" charset="0"/>
                <a:cs typeface="Arial" panose="020B0604020202020204" pitchFamily="34" charset="0"/>
              </a:rPr>
              <a:t>Connecting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Communications (1/2)</a:t>
            </a:r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Human Resources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Teleworking resources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Technology updates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Tips for supervisors 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Parent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Tips for parents to help their student succeed in an online-only learning environment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Class of 2024 Facebook Page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HSC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Supportive messages for our heroes on the front lines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Print advertising to share support and gratitude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b="1" i="1" dirty="0">
                <a:solidFill>
                  <a:srgbClr val="002855"/>
                </a:solidFill>
                <a:latin typeface="Times" pitchFamily="2" charset="0"/>
                <a:ea typeface="Arial" charset="0"/>
                <a:cs typeface="Arial" panose="020B0604020202020204" pitchFamily="34" charset="0"/>
              </a:rPr>
              <a:t>Connecting</a:t>
            </a:r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Communications (2/2)</a:t>
            </a:r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Media Communications 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40-plus media pitches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Op/</a:t>
            </a:r>
            <a:r>
              <a:rPr lang="en-US" sz="1400" dirty="0" err="1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ed</a:t>
            </a: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with Dr. Gee in Education Dive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Mountaineer Nation Communications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“Country Roads” video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Mountaineer Graduation Day – May 16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6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2AA24E-4728-1343-89E5-141C1E431C45}"/>
              </a:ext>
            </a:extLst>
          </p:cNvPr>
          <p:cNvSpPr txBox="1"/>
          <p:nvPr/>
        </p:nvSpPr>
        <p:spPr>
          <a:xfrm>
            <a:off x="0" y="59055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endParaRPr lang="en-US" sz="3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</a:t>
            </a:r>
            <a:r>
              <a:rPr lang="en-US" sz="4800" b="1" i="1" dirty="0">
                <a:solidFill>
                  <a:schemeClr val="bg1"/>
                </a:solidFill>
                <a:latin typeface="Times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en-US" sz="4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AC93CBF-3AA8-484A-83F9-5B417543C891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855"/>
                </a:solidFill>
                <a:latin typeface="Helvetica" pitchFamily="2" charset="0"/>
                <a:ea typeface="Arial" charset="0"/>
                <a:cs typeface="Calibri"/>
              </a:rPr>
              <a:t>In Other Updates</a:t>
            </a:r>
          </a:p>
          <a:p>
            <a:endParaRPr lang="en-US" sz="2800" dirty="0">
              <a:solidFill>
                <a:srgbClr val="002855"/>
              </a:solidFill>
              <a:latin typeface="Helvetica Light" panose="020B0403020202020204" pitchFamily="34" charset="0"/>
              <a:ea typeface="Arial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CC96A7-05A2-6C48-ABFB-5C1E25984BD2}"/>
              </a:ext>
            </a:extLst>
          </p:cNvPr>
          <p:cNvSpPr txBox="1"/>
          <p:nvPr/>
        </p:nvSpPr>
        <p:spPr>
          <a:xfrm>
            <a:off x="152400" y="1019175"/>
            <a:ext cx="8763000" cy="197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Announced our new Dean of Extension: Jorge </a:t>
            </a:r>
            <a:r>
              <a:rPr lang="en-US" sz="2000" dirty="0" err="1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Atiles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/ </a:t>
            </a:r>
            <a:r>
              <a:rPr lang="en-US" sz="2000" dirty="0" err="1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Loulie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Valerie and William Canady Creative Arts Center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/ Would You? campaign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/ Alumni Leaders Institute – virtual event on May 8</a:t>
            </a:r>
          </a:p>
        </p:txBody>
      </p:sp>
    </p:spTree>
    <p:extLst>
      <p:ext uri="{BB962C8B-B14F-4D97-AF65-F5344CB8AC3E}">
        <p14:creationId xmlns:p14="http://schemas.microsoft.com/office/powerpoint/2010/main" val="381964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577975"/>
            <a:ext cx="7886700" cy="99377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up: George, Mike &amp; Ally</a:t>
            </a:r>
          </a:p>
        </p:txBody>
      </p:sp>
    </p:spTree>
    <p:extLst>
      <p:ext uri="{BB962C8B-B14F-4D97-AF65-F5344CB8AC3E}">
        <p14:creationId xmlns:p14="http://schemas.microsoft.com/office/powerpoint/2010/main" val="183366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2AA24E-4728-1343-89E5-141C1E431C45}"/>
              </a:ext>
            </a:extLst>
          </p:cNvPr>
          <p:cNvSpPr txBox="1"/>
          <p:nvPr/>
        </p:nvSpPr>
        <p:spPr>
          <a:xfrm>
            <a:off x="0" y="81915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Coronavirus COVID-19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24/7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32 days + counting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0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2D5FE0C-E8BE-A34D-B335-628E0CEE2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19" y="666750"/>
            <a:ext cx="2209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Watch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C42D1BE-B285-E04B-8EE4-63EEB5B8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244" y="666750"/>
            <a:ext cx="2209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Warning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4440225-EE59-104A-9494-FB08BD48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719" y="654549"/>
            <a:ext cx="2209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Emergency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714FF20B-EB9D-CA4E-8C2B-ACC11B68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19" y="1352551"/>
            <a:ext cx="1371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/>
              <a:t>Virus Appears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CB8D13-F7B1-B742-BDD0-C61573D23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219" y="1352551"/>
            <a:ext cx="1371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/>
              <a:t>Virus Spreads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0920B8C6-9049-E84A-9984-912B2E6C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819" y="1352551"/>
            <a:ext cx="1371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/>
              <a:t>Virus in Area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E0DAD50E-561D-054F-9D83-4BC8A068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19" y="2114551"/>
            <a:ext cx="2819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>
                <a:solidFill>
                  <a:srgbClr val="FF0000"/>
                </a:solidFill>
              </a:rPr>
              <a:t>Communicate prevention of spread and individual preparedness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>
                <a:solidFill>
                  <a:srgbClr val="FF0000"/>
                </a:solidFill>
              </a:rPr>
              <a:t>Stockpile Supplies </a:t>
            </a:r>
            <a:r>
              <a:rPr lang="en-US" altLang="en-US" sz="1000" dirty="0"/>
              <a:t>(nonperishable food, water, sanitation, hygiene supplies)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Stockpile medical supplies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>
                <a:solidFill>
                  <a:srgbClr val="FF0000"/>
                </a:solidFill>
              </a:rPr>
              <a:t>Review Emergency Operating Procedures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Review Employee Policies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Employee Training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Establish MOU’s for facility use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>
                <a:solidFill>
                  <a:srgbClr val="FF0000"/>
                </a:solidFill>
              </a:rPr>
              <a:t>Put essential personnel on alert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Prepare residence halls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>
                <a:solidFill>
                  <a:srgbClr val="FF0000"/>
                </a:solidFill>
              </a:rPr>
              <a:t>Review travel policies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>
                <a:solidFill>
                  <a:srgbClr val="FF0000"/>
                </a:solidFill>
              </a:rPr>
              <a:t>Assess study abroad students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BF384C2B-75BA-A449-9351-2F8650409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88" y="2114551"/>
            <a:ext cx="2819400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Communicate prevention of spread and individual preparedness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Communicate health care options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Ready supplies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Stage facilities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Determine essential services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Evaluate events, classes, etc.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Implement travel restrictions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Establish student hotline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Prepare residence halls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Prepare contingency location for students    unable to go home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Assess labs, especially those with animals and develop contingency plans</a:t>
            </a:r>
          </a:p>
          <a:p>
            <a:pPr>
              <a:spcBef>
                <a:spcPct val="50000"/>
              </a:spcBef>
            </a:pPr>
            <a:endParaRPr lang="en-US" altLang="en-US" sz="1000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3D396659-0630-3841-9BF3-4BA8385E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093789"/>
            <a:ext cx="2667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Communicate prevention of spread and individual preparedness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Communicate health care instructions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>
                <a:solidFill>
                  <a:srgbClr val="FF0000"/>
                </a:solidFill>
              </a:rPr>
              <a:t>Close campus except for essential services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Cancel events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Implement emergency residence halls procedures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 dirty="0"/>
              <a:t>Implement patient treatment protocols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AB2D4C-6FEF-4142-8865-AF13CD6D9864}"/>
              </a:ext>
            </a:extLst>
          </p:cNvPr>
          <p:cNvSpPr txBox="1"/>
          <p:nvPr/>
        </p:nvSpPr>
        <p:spPr>
          <a:xfrm>
            <a:off x="568418" y="209550"/>
            <a:ext cx="2209799" cy="380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MARCH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24A292-2D78-E143-A5F4-5038C7389B3F}"/>
              </a:ext>
            </a:extLst>
          </p:cNvPr>
          <p:cNvSpPr txBox="1"/>
          <p:nvPr/>
        </p:nvSpPr>
        <p:spPr>
          <a:xfrm>
            <a:off x="3498245" y="209550"/>
            <a:ext cx="2209799" cy="380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MARCH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676C48-5CA3-CE4F-845F-C920844F018A}"/>
              </a:ext>
            </a:extLst>
          </p:cNvPr>
          <p:cNvSpPr txBox="1"/>
          <p:nvPr/>
        </p:nvSpPr>
        <p:spPr>
          <a:xfrm>
            <a:off x="6397720" y="209549"/>
            <a:ext cx="2209799" cy="380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MARCH 18</a:t>
            </a:r>
          </a:p>
        </p:txBody>
      </p:sp>
    </p:spTree>
    <p:extLst>
      <p:ext uri="{BB962C8B-B14F-4D97-AF65-F5344CB8AC3E}">
        <p14:creationId xmlns:p14="http://schemas.microsoft.com/office/powerpoint/2010/main" val="19898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A921C1B-A91A-E54C-8355-658602801476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424108" y="817292"/>
            <a:ext cx="0" cy="5910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46">
            <a:extLst>
              <a:ext uri="{FF2B5EF4-FFF2-40B4-BE49-F238E27FC236}">
                <a16:creationId xmlns:a16="http://schemas.microsoft.com/office/drawing/2014/main" xmlns="" id="{FDC7C413-EB7B-D748-99CF-1014D0257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174" y="1111293"/>
            <a:ext cx="14627" cy="11058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9E4C094-5984-2942-8C17-3426AA003EAE}"/>
              </a:ext>
            </a:extLst>
          </p:cNvPr>
          <p:cNvGrpSpPr/>
          <p:nvPr/>
        </p:nvGrpSpPr>
        <p:grpSpPr>
          <a:xfrm>
            <a:off x="313961" y="450319"/>
            <a:ext cx="8609765" cy="735753"/>
            <a:chOff x="386534" y="675295"/>
            <a:chExt cx="8609765" cy="735753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ECC1472-0FB4-074A-9C89-43844AF9FCA0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1557663" y="973806"/>
              <a:ext cx="7341039" cy="4486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78C9F84-D6E6-A54E-83EC-2B6446EA6709}"/>
                </a:ext>
              </a:extLst>
            </p:cNvPr>
            <p:cNvSpPr/>
            <p:nvPr/>
          </p:nvSpPr>
          <p:spPr>
            <a:xfrm>
              <a:off x="1936940" y="727697"/>
              <a:ext cx="1100498" cy="6833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A6CA979-A720-8545-A177-D04002DA6EAE}"/>
                </a:ext>
              </a:extLst>
            </p:cNvPr>
            <p:cNvSpPr/>
            <p:nvPr/>
          </p:nvSpPr>
          <p:spPr>
            <a:xfrm>
              <a:off x="3498457" y="675295"/>
              <a:ext cx="2147086" cy="66097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EA6E461-2A00-A04A-82C0-DC169518ACAD}"/>
                </a:ext>
              </a:extLst>
            </p:cNvPr>
            <p:cNvSpPr/>
            <p:nvPr/>
          </p:nvSpPr>
          <p:spPr>
            <a:xfrm>
              <a:off x="5970859" y="688185"/>
              <a:ext cx="1500172" cy="660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A37B02C-1CC4-374F-A74C-3ADC64597121}"/>
                </a:ext>
              </a:extLst>
            </p:cNvPr>
            <p:cNvSpPr/>
            <p:nvPr/>
          </p:nvSpPr>
          <p:spPr>
            <a:xfrm>
              <a:off x="7792627" y="709239"/>
              <a:ext cx="1106075" cy="5291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FBAB738-5C3B-7D40-9014-44155B941506}"/>
                </a:ext>
              </a:extLst>
            </p:cNvPr>
            <p:cNvSpPr/>
            <p:nvPr/>
          </p:nvSpPr>
          <p:spPr>
            <a:xfrm>
              <a:off x="386534" y="709239"/>
              <a:ext cx="1171129" cy="6763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2B93C41-E66D-924C-8C83-87C04A5DA9C8}"/>
                </a:ext>
              </a:extLst>
            </p:cNvPr>
            <p:cNvSpPr txBox="1"/>
            <p:nvPr/>
          </p:nvSpPr>
          <p:spPr>
            <a:xfrm>
              <a:off x="392231" y="751495"/>
              <a:ext cx="860406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CDC/DHHR		     Medical			</a:t>
              </a:r>
              <a:r>
                <a:rPr lang="en-US" sz="1600" b="1" dirty="0">
                  <a:solidFill>
                    <a:schemeClr val="bg1"/>
                  </a:solidFill>
                </a:rPr>
                <a:t>University Command</a:t>
              </a:r>
              <a:r>
                <a:rPr lang="en-US" sz="1600" dirty="0"/>
                <a:t>		 Communications		JIC</a:t>
              </a:r>
            </a:p>
            <a:p>
              <a:r>
                <a:rPr lang="en-US" sz="1600" dirty="0"/>
                <a:t>Health Dept	    Command			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7D30929-EA33-A545-8DA4-ABA4A131F2EE}"/>
              </a:ext>
            </a:extLst>
          </p:cNvPr>
          <p:cNvCxnSpPr>
            <a:cxnSpLocks/>
          </p:cNvCxnSpPr>
          <p:nvPr/>
        </p:nvCxnSpPr>
        <p:spPr>
          <a:xfrm>
            <a:off x="381000" y="2217114"/>
            <a:ext cx="830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ED347EC-02A0-DC41-9B7C-2785F82C53BA}"/>
              </a:ext>
            </a:extLst>
          </p:cNvPr>
          <p:cNvSpPr txBox="1"/>
          <p:nvPr/>
        </p:nvSpPr>
        <p:spPr>
          <a:xfrm>
            <a:off x="260096" y="2217114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Academics	T&amp;C		  Students		  Administration	        Healthcare 	              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A59E96-07E5-7846-872B-365A2173E373}"/>
              </a:ext>
            </a:extLst>
          </p:cNvPr>
          <p:cNvSpPr txBox="1"/>
          <p:nvPr/>
        </p:nvSpPr>
        <p:spPr>
          <a:xfrm>
            <a:off x="4680983" y="1328137"/>
            <a:ext cx="891987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Planning</a:t>
            </a:r>
          </a:p>
          <a:p>
            <a:r>
              <a:rPr lang="en-US" sz="1100" dirty="0"/>
              <a:t>Next Steps/</a:t>
            </a:r>
          </a:p>
          <a:p>
            <a:r>
              <a:rPr lang="en-US" sz="1100" dirty="0"/>
              <a:t>Logistics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0D9450C-1781-7448-A95C-1D2DC119035F}"/>
              </a:ext>
            </a:extLst>
          </p:cNvPr>
          <p:cNvSpPr txBox="1"/>
          <p:nvPr/>
        </p:nvSpPr>
        <p:spPr>
          <a:xfrm>
            <a:off x="311662" y="2588577"/>
            <a:ext cx="122499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Instruction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On Campus, Teach Out planning, 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Absence Policies,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Grading, Exams</a:t>
            </a:r>
          </a:p>
          <a:p>
            <a:r>
              <a:rPr lang="en-US" sz="1400" dirty="0"/>
              <a:t>Faculty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Tenure, Training</a:t>
            </a:r>
            <a:endParaRPr lang="en-US" sz="1100" dirty="0"/>
          </a:p>
          <a:p>
            <a:r>
              <a:rPr lang="en-US" sz="1400" dirty="0"/>
              <a:t>Travel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International, Domestic, Study Abroad</a:t>
            </a:r>
          </a:p>
          <a:p>
            <a:endParaRPr lang="en-US" sz="1400" dirty="0"/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1B16459-ED25-584B-BE71-B3376A306078}"/>
              </a:ext>
            </a:extLst>
          </p:cNvPr>
          <p:cNvSpPr txBox="1"/>
          <p:nvPr/>
        </p:nvSpPr>
        <p:spPr>
          <a:xfrm>
            <a:off x="2066686" y="1464433"/>
            <a:ext cx="66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HSIC	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19AEDDE-D399-FC4F-8EC6-667B702DD42D}"/>
              </a:ext>
            </a:extLst>
          </p:cNvPr>
          <p:cNvSpPr/>
          <p:nvPr/>
        </p:nvSpPr>
        <p:spPr>
          <a:xfrm>
            <a:off x="1873859" y="1408383"/>
            <a:ext cx="1100498" cy="5197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318E919-FB1B-D946-B926-07B1F3ED45CF}"/>
              </a:ext>
            </a:extLst>
          </p:cNvPr>
          <p:cNvCxnSpPr/>
          <p:nvPr/>
        </p:nvCxnSpPr>
        <p:spPr>
          <a:xfrm flipV="1">
            <a:off x="2992679" y="1120428"/>
            <a:ext cx="684044" cy="387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3E41684-0248-2141-862A-C5EA3A5B8474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4555888" y="1628219"/>
            <a:ext cx="125095" cy="846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70143D8-AA2D-FE47-A1F6-DC7D314E99F8}"/>
              </a:ext>
            </a:extLst>
          </p:cNvPr>
          <p:cNvSpPr txBox="1"/>
          <p:nvPr/>
        </p:nvSpPr>
        <p:spPr>
          <a:xfrm>
            <a:off x="1585725" y="2588276"/>
            <a:ext cx="105227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Employees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Emergency Leave policies, Essential Services, Security, Telework, Supervisor Support</a:t>
            </a:r>
          </a:p>
          <a:p>
            <a:r>
              <a:rPr lang="en-US" sz="1400" dirty="0"/>
              <a:t>Travel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International, Domestic </a:t>
            </a:r>
          </a:p>
          <a:p>
            <a:endParaRPr lang="en-US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5978EA5-B4A9-074E-AB7E-7339205ECA98}"/>
              </a:ext>
            </a:extLst>
          </p:cNvPr>
          <p:cNvSpPr txBox="1"/>
          <p:nvPr/>
        </p:nvSpPr>
        <p:spPr>
          <a:xfrm>
            <a:off x="2638000" y="2564682"/>
            <a:ext cx="122499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Students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Res Hall, Dining, Off-campus, Wellness, Conduct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Reimbursements,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Student Supports</a:t>
            </a:r>
          </a:p>
          <a:p>
            <a:r>
              <a:rPr lang="en-US" sz="1400" dirty="0"/>
              <a:t>Enrollment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Retention, Recruitment </a:t>
            </a:r>
          </a:p>
          <a:p>
            <a:r>
              <a:rPr lang="en-US" sz="1400" dirty="0"/>
              <a:t>Financial Aid</a:t>
            </a:r>
          </a:p>
          <a:p>
            <a:r>
              <a:rPr lang="en-US" sz="1400" dirty="0"/>
              <a:t>Graduation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5928073-379C-6044-90D9-22E8384CB8B9}"/>
              </a:ext>
            </a:extLst>
          </p:cNvPr>
          <p:cNvSpPr txBox="1"/>
          <p:nvPr/>
        </p:nvSpPr>
        <p:spPr>
          <a:xfrm>
            <a:off x="4025845" y="2571750"/>
            <a:ext cx="157123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Facilities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Maintenance, security, cleaning/sanitation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/>
              <a:t>Finance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Reimbursements, </a:t>
            </a:r>
          </a:p>
          <a:p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Cash management, projections</a:t>
            </a:r>
          </a:p>
          <a:p>
            <a:r>
              <a:rPr lang="en-US" sz="1400" dirty="0"/>
              <a:t>Procurement</a:t>
            </a:r>
          </a:p>
          <a:p>
            <a:r>
              <a:rPr lang="en-US" sz="1400" dirty="0"/>
              <a:t>Transportation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3493043-002E-F24E-B34A-AA78FD4E0BB5}"/>
              </a:ext>
            </a:extLst>
          </p:cNvPr>
          <p:cNvSpPr txBox="1"/>
          <p:nvPr/>
        </p:nvSpPr>
        <p:spPr>
          <a:xfrm>
            <a:off x="5685982" y="2587833"/>
            <a:ext cx="1571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HSC campus</a:t>
            </a:r>
          </a:p>
          <a:p>
            <a:r>
              <a:rPr lang="en-US" sz="1400" dirty="0"/>
              <a:t>Student Health</a:t>
            </a:r>
          </a:p>
          <a:p>
            <a:r>
              <a:rPr lang="en-US" sz="1400" dirty="0"/>
              <a:t>EH&amp;S</a:t>
            </a:r>
          </a:p>
          <a:p>
            <a:r>
              <a:rPr lang="en-US" sz="1400" dirty="0"/>
              <a:t>Infectious Control</a:t>
            </a:r>
          </a:p>
          <a:p>
            <a:r>
              <a:rPr lang="en-US" sz="1400" dirty="0"/>
              <a:t>WVU Medicine</a:t>
            </a:r>
          </a:p>
          <a:p>
            <a:endParaRPr lang="en-US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F991B4B-6687-424C-9EA6-CB2045486DDA}"/>
              </a:ext>
            </a:extLst>
          </p:cNvPr>
          <p:cNvSpPr txBox="1"/>
          <p:nvPr/>
        </p:nvSpPr>
        <p:spPr>
          <a:xfrm>
            <a:off x="7346118" y="2522716"/>
            <a:ext cx="19261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Divisional campuses</a:t>
            </a:r>
          </a:p>
          <a:p>
            <a:r>
              <a:rPr lang="en-US" sz="1400" dirty="0"/>
              <a:t>Farms</a:t>
            </a:r>
          </a:p>
          <a:p>
            <a:r>
              <a:rPr lang="en-US" sz="1400" dirty="0"/>
              <a:t>Extension</a:t>
            </a:r>
          </a:p>
          <a:p>
            <a:r>
              <a:rPr lang="en-US" sz="1400" dirty="0"/>
              <a:t>Jackson’s Mill</a:t>
            </a:r>
          </a:p>
          <a:p>
            <a:r>
              <a:rPr lang="en-US" sz="1400" dirty="0"/>
              <a:t>Athletics</a:t>
            </a:r>
          </a:p>
          <a:p>
            <a:r>
              <a:rPr lang="en-US" sz="1400" dirty="0"/>
              <a:t>Alumni Association</a:t>
            </a:r>
          </a:p>
          <a:p>
            <a:r>
              <a:rPr lang="en-US" sz="1400" dirty="0"/>
              <a:t>Foundation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2CEED4C5-85ED-C248-8398-6A8A8B49597C}"/>
              </a:ext>
            </a:extLst>
          </p:cNvPr>
          <p:cNvCxnSpPr>
            <a:cxnSpLocks/>
          </p:cNvCxnSpPr>
          <p:nvPr/>
        </p:nvCxnSpPr>
        <p:spPr>
          <a:xfrm>
            <a:off x="381000" y="2522716"/>
            <a:ext cx="830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7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Updates (1/4)</a:t>
            </a:r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Key Decisions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Alternative learning environment for rest of semester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Majority of workforce teleworking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Personnel policies and guidelines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Increasing ITS bandwidth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Student Support Systems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Postponing Commencement &amp; Adding Virtual Ceremony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Healthcare information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1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Updates (2/4)</a:t>
            </a:r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Key Decisions to Come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Summer Session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Summer camps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New Student Orientation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Refunds for Residence Halls and Meal Plans, Apartments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Revised </a:t>
            </a: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4"/>
              </a:rPr>
              <a:t>Academic Policies </a:t>
            </a: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ie</a:t>
            </a: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5"/>
              </a:rPr>
              <a:t>Pass/Fail</a:t>
            </a: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Pathways for HSC students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Pausing Capital Projects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8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Updates (3/4)</a:t>
            </a:r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What we are beginning to think about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What does fall look like?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Welcome Week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Engaging with students over the summer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New opportunities for new ways of working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COVID-19 </a:t>
            </a:r>
            <a:r>
              <a:rPr lang="en-US" sz="2800" dirty="0" smtClean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Updates (4/4)</a:t>
            </a:r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What this crisis has reinforced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• We have a strong Leadership team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• We can change the way we do things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• We are a leader in the State of WV (we have a czar!)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• Our culture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5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WVU's coronavirus website" title="coranavirus website">
            <a:extLst>
              <a:ext uri="{FF2B5EF4-FFF2-40B4-BE49-F238E27FC236}">
                <a16:creationId xmlns:a16="http://schemas.microsoft.com/office/drawing/2014/main" xmlns="" id="{725F8E47-301D-164A-AC8C-5DE537185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9550"/>
            <a:ext cx="9144000" cy="47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22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27346</TotalTime>
  <Words>628</Words>
  <Application>Microsoft Macintosh PowerPoint</Application>
  <PresentationFormat>On-screen Show (16:9)</PresentationFormat>
  <Paragraphs>287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Calibri</vt:lpstr>
      <vt:lpstr>Calibri Light</vt:lpstr>
      <vt:lpstr>Helvetica</vt:lpstr>
      <vt:lpstr>Helvetica Light</vt:lpstr>
      <vt:lpstr>Helvetica Neue</vt:lpstr>
      <vt:lpstr>Times</vt:lpstr>
      <vt:lpstr>Arial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Office Theme</vt:lpstr>
      <vt:lpstr>Agenda</vt:lpstr>
      <vt:lpstr>PowerPoint Presentation</vt:lpstr>
      <vt:lpstr>PowerPoint Presentation</vt:lpstr>
      <vt:lpstr>PowerPoint Presentation</vt:lpstr>
      <vt:lpstr>COVID-19 Updates (1/4)</vt:lpstr>
      <vt:lpstr>COVID-19 Updates (2/4)</vt:lpstr>
      <vt:lpstr>COVID-19 Updates (3/4)</vt:lpstr>
      <vt:lpstr>COVID-19 Updates (4/4)</vt:lpstr>
      <vt:lpstr>PowerPoint Presentation</vt:lpstr>
      <vt:lpstr>COVID-19 Crisis Communications</vt:lpstr>
      <vt:lpstr>COVID-19 Crisis Communications</vt:lpstr>
      <vt:lpstr>COVID-19 Connecting Communications</vt:lpstr>
      <vt:lpstr>COVID-19 Connecting Communications (1/2)</vt:lpstr>
      <vt:lpstr>COVID-19 Connecting Communications (2/2)</vt:lpstr>
      <vt:lpstr>PowerPoint Presentation</vt:lpstr>
      <vt:lpstr>PowerPoint Presentation</vt:lpstr>
      <vt:lpstr>Next up: George, Mike &amp; Ally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Sharon Martin</dc:creator>
  <cp:lastModifiedBy>Sarah Gould</cp:lastModifiedBy>
  <cp:revision>177</cp:revision>
  <dcterms:created xsi:type="dcterms:W3CDTF">2019-07-10T02:09:49Z</dcterms:created>
  <dcterms:modified xsi:type="dcterms:W3CDTF">2020-04-14T15:31:52Z</dcterms:modified>
</cp:coreProperties>
</file>