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 id="2147483840" r:id="rId2"/>
    <p:sldMasterId id="2147483852" r:id="rId3"/>
    <p:sldMasterId id="2147483816" r:id="rId4"/>
    <p:sldMasterId id="2147483792" r:id="rId5"/>
    <p:sldMasterId id="2147483804" r:id="rId6"/>
  </p:sldMasterIdLst>
  <p:notesMasterIdLst>
    <p:notesMasterId r:id="rId28"/>
  </p:notesMasterIdLst>
  <p:sldIdLst>
    <p:sldId id="257" r:id="rId7"/>
    <p:sldId id="265" r:id="rId8"/>
    <p:sldId id="267" r:id="rId9"/>
    <p:sldId id="268" r:id="rId10"/>
    <p:sldId id="269" r:id="rId11"/>
    <p:sldId id="270" r:id="rId12"/>
    <p:sldId id="271" r:id="rId13"/>
    <p:sldId id="273" r:id="rId14"/>
    <p:sldId id="281" r:id="rId15"/>
    <p:sldId id="282" r:id="rId16"/>
    <p:sldId id="285" r:id="rId17"/>
    <p:sldId id="274" r:id="rId18"/>
    <p:sldId id="275" r:id="rId19"/>
    <p:sldId id="276" r:id="rId20"/>
    <p:sldId id="277" r:id="rId21"/>
    <p:sldId id="278" r:id="rId22"/>
    <p:sldId id="279" r:id="rId23"/>
    <p:sldId id="280" r:id="rId24"/>
    <p:sldId id="283" r:id="rId25"/>
    <p:sldId id="284" r:id="rId26"/>
    <p:sldId id="264"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55"/>
    <a:srgbClr val="968C83"/>
    <a:srgbClr val="F0B3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13" autoAdjust="0"/>
    <p:restoredTop sz="94715" autoAdjust="0"/>
  </p:normalViewPr>
  <p:slideViewPr>
    <p:cSldViewPr snapToObjects="1">
      <p:cViewPr varScale="1">
        <p:scale>
          <a:sx n="131" d="100"/>
          <a:sy n="131" d="100"/>
        </p:scale>
        <p:origin x="126" y="31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2737E2-46FD-3742-BC67-55F5354BD562}" type="datetimeFigureOut">
              <a:rPr lang="en-US" smtClean="0"/>
              <a:t>1/24/2020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CD1FDB-CE02-974B-9AB1-974DAEB1C604}" type="slidenum">
              <a:rPr lang="en-US" smtClean="0"/>
              <a:t>‹#›</a:t>
            </a:fld>
            <a:endParaRPr lang="en-US"/>
          </a:p>
        </p:txBody>
      </p:sp>
    </p:spTree>
    <p:extLst>
      <p:ext uri="{BB962C8B-B14F-4D97-AF65-F5344CB8AC3E}">
        <p14:creationId xmlns:p14="http://schemas.microsoft.com/office/powerpoint/2010/main" val="374752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A855CA2-2353-1947-B0FF-946C82441B87}"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567CD-06E2-D944-A0E4-AFB056629157}" type="slidenum">
              <a:rPr lang="en-US" smtClean="0"/>
              <a:t>‹#›</a:t>
            </a:fld>
            <a:endParaRPr lang="en-US"/>
          </a:p>
        </p:txBody>
      </p:sp>
    </p:spTree>
    <p:extLst>
      <p:ext uri="{BB962C8B-B14F-4D97-AF65-F5344CB8AC3E}">
        <p14:creationId xmlns:p14="http://schemas.microsoft.com/office/powerpoint/2010/main" val="2033645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855CA2-2353-1947-B0FF-946C82441B87}"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567CD-06E2-D944-A0E4-AFB056629157}" type="slidenum">
              <a:rPr lang="en-US" smtClean="0"/>
              <a:t>‹#›</a:t>
            </a:fld>
            <a:endParaRPr lang="en-US"/>
          </a:p>
        </p:txBody>
      </p:sp>
    </p:spTree>
    <p:extLst>
      <p:ext uri="{BB962C8B-B14F-4D97-AF65-F5344CB8AC3E}">
        <p14:creationId xmlns:p14="http://schemas.microsoft.com/office/powerpoint/2010/main" val="2100948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855CA2-2353-1947-B0FF-946C82441B87}"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567CD-06E2-D944-A0E4-AFB056629157}" type="slidenum">
              <a:rPr lang="en-US" smtClean="0"/>
              <a:t>‹#›</a:t>
            </a:fld>
            <a:endParaRPr lang="en-US"/>
          </a:p>
        </p:txBody>
      </p:sp>
    </p:spTree>
    <p:extLst>
      <p:ext uri="{BB962C8B-B14F-4D97-AF65-F5344CB8AC3E}">
        <p14:creationId xmlns:p14="http://schemas.microsoft.com/office/powerpoint/2010/main" val="1713634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1A97EA2-E7AE-F84D-BFF6-8063478EE14B}"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A797E-2104-A542-91CF-49E94E48657D}" type="slidenum">
              <a:rPr lang="en-US" smtClean="0"/>
              <a:t>‹#›</a:t>
            </a:fld>
            <a:endParaRPr lang="en-US"/>
          </a:p>
        </p:txBody>
      </p:sp>
    </p:spTree>
    <p:extLst>
      <p:ext uri="{BB962C8B-B14F-4D97-AF65-F5344CB8AC3E}">
        <p14:creationId xmlns:p14="http://schemas.microsoft.com/office/powerpoint/2010/main" val="468684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97EA2-E7AE-F84D-BFF6-8063478EE14B}"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A797E-2104-A542-91CF-49E94E48657D}" type="slidenum">
              <a:rPr lang="en-US" smtClean="0"/>
              <a:t>‹#›</a:t>
            </a:fld>
            <a:endParaRPr lang="en-US"/>
          </a:p>
        </p:txBody>
      </p:sp>
    </p:spTree>
    <p:extLst>
      <p:ext uri="{BB962C8B-B14F-4D97-AF65-F5344CB8AC3E}">
        <p14:creationId xmlns:p14="http://schemas.microsoft.com/office/powerpoint/2010/main" val="212592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A97EA2-E7AE-F84D-BFF6-8063478EE14B}"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A797E-2104-A542-91CF-49E94E48657D}" type="slidenum">
              <a:rPr lang="en-US" smtClean="0"/>
              <a:t>‹#›</a:t>
            </a:fld>
            <a:endParaRPr lang="en-US"/>
          </a:p>
        </p:txBody>
      </p:sp>
    </p:spTree>
    <p:extLst>
      <p:ext uri="{BB962C8B-B14F-4D97-AF65-F5344CB8AC3E}">
        <p14:creationId xmlns:p14="http://schemas.microsoft.com/office/powerpoint/2010/main" val="1782355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A97EA2-E7AE-F84D-BFF6-8063478EE14B}"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A797E-2104-A542-91CF-49E94E48657D}" type="slidenum">
              <a:rPr lang="en-US" smtClean="0"/>
              <a:t>‹#›</a:t>
            </a:fld>
            <a:endParaRPr lang="en-US"/>
          </a:p>
        </p:txBody>
      </p:sp>
    </p:spTree>
    <p:extLst>
      <p:ext uri="{BB962C8B-B14F-4D97-AF65-F5344CB8AC3E}">
        <p14:creationId xmlns:p14="http://schemas.microsoft.com/office/powerpoint/2010/main" val="795042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A97EA2-E7AE-F84D-BFF6-8063478EE14B}" type="datetimeFigureOut">
              <a:rPr lang="en-US" smtClean="0"/>
              <a:t>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8A797E-2104-A542-91CF-49E94E48657D}" type="slidenum">
              <a:rPr lang="en-US" smtClean="0"/>
              <a:t>‹#›</a:t>
            </a:fld>
            <a:endParaRPr lang="en-US"/>
          </a:p>
        </p:txBody>
      </p:sp>
    </p:spTree>
    <p:extLst>
      <p:ext uri="{BB962C8B-B14F-4D97-AF65-F5344CB8AC3E}">
        <p14:creationId xmlns:p14="http://schemas.microsoft.com/office/powerpoint/2010/main" val="638432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A97EA2-E7AE-F84D-BFF6-8063478EE14B}" type="datetimeFigureOut">
              <a:rPr lang="en-US" smtClean="0"/>
              <a:t>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8A797E-2104-A542-91CF-49E94E48657D}" type="slidenum">
              <a:rPr lang="en-US" smtClean="0"/>
              <a:t>‹#›</a:t>
            </a:fld>
            <a:endParaRPr lang="en-US"/>
          </a:p>
        </p:txBody>
      </p:sp>
    </p:spTree>
    <p:extLst>
      <p:ext uri="{BB962C8B-B14F-4D97-AF65-F5344CB8AC3E}">
        <p14:creationId xmlns:p14="http://schemas.microsoft.com/office/powerpoint/2010/main" val="13060548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97EA2-E7AE-F84D-BFF6-8063478EE14B}" type="datetimeFigureOut">
              <a:rPr lang="en-US" smtClean="0"/>
              <a:t>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8A797E-2104-A542-91CF-49E94E48657D}" type="slidenum">
              <a:rPr lang="en-US" smtClean="0"/>
              <a:t>‹#›</a:t>
            </a:fld>
            <a:endParaRPr lang="en-US"/>
          </a:p>
        </p:txBody>
      </p:sp>
    </p:spTree>
    <p:extLst>
      <p:ext uri="{BB962C8B-B14F-4D97-AF65-F5344CB8AC3E}">
        <p14:creationId xmlns:p14="http://schemas.microsoft.com/office/powerpoint/2010/main" val="1432802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A97EA2-E7AE-F84D-BFF6-8063478EE14B}"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A797E-2104-A542-91CF-49E94E48657D}" type="slidenum">
              <a:rPr lang="en-US" smtClean="0"/>
              <a:t>‹#›</a:t>
            </a:fld>
            <a:endParaRPr lang="en-US"/>
          </a:p>
        </p:txBody>
      </p:sp>
    </p:spTree>
    <p:extLst>
      <p:ext uri="{BB962C8B-B14F-4D97-AF65-F5344CB8AC3E}">
        <p14:creationId xmlns:p14="http://schemas.microsoft.com/office/powerpoint/2010/main" val="1370239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855CA2-2353-1947-B0FF-946C82441B87}"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567CD-06E2-D944-A0E4-AFB056629157}" type="slidenum">
              <a:rPr lang="en-US" smtClean="0"/>
              <a:t>‹#›</a:t>
            </a:fld>
            <a:endParaRPr lang="en-US"/>
          </a:p>
        </p:txBody>
      </p:sp>
    </p:spTree>
    <p:extLst>
      <p:ext uri="{BB962C8B-B14F-4D97-AF65-F5344CB8AC3E}">
        <p14:creationId xmlns:p14="http://schemas.microsoft.com/office/powerpoint/2010/main" val="1263104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A97EA2-E7AE-F84D-BFF6-8063478EE14B}"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8A797E-2104-A542-91CF-49E94E48657D}" type="slidenum">
              <a:rPr lang="en-US" smtClean="0"/>
              <a:t>‹#›</a:t>
            </a:fld>
            <a:endParaRPr lang="en-US"/>
          </a:p>
        </p:txBody>
      </p:sp>
    </p:spTree>
    <p:extLst>
      <p:ext uri="{BB962C8B-B14F-4D97-AF65-F5344CB8AC3E}">
        <p14:creationId xmlns:p14="http://schemas.microsoft.com/office/powerpoint/2010/main" val="6898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97EA2-E7AE-F84D-BFF6-8063478EE14B}"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A797E-2104-A542-91CF-49E94E48657D}" type="slidenum">
              <a:rPr lang="en-US" smtClean="0"/>
              <a:t>‹#›</a:t>
            </a:fld>
            <a:endParaRPr lang="en-US"/>
          </a:p>
        </p:txBody>
      </p:sp>
    </p:spTree>
    <p:extLst>
      <p:ext uri="{BB962C8B-B14F-4D97-AF65-F5344CB8AC3E}">
        <p14:creationId xmlns:p14="http://schemas.microsoft.com/office/powerpoint/2010/main" val="2122691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97EA2-E7AE-F84D-BFF6-8063478EE14B}"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8A797E-2104-A542-91CF-49E94E48657D}" type="slidenum">
              <a:rPr lang="en-US" smtClean="0"/>
              <a:t>‹#›</a:t>
            </a:fld>
            <a:endParaRPr lang="en-US"/>
          </a:p>
        </p:txBody>
      </p:sp>
    </p:spTree>
    <p:extLst>
      <p:ext uri="{BB962C8B-B14F-4D97-AF65-F5344CB8AC3E}">
        <p14:creationId xmlns:p14="http://schemas.microsoft.com/office/powerpoint/2010/main" val="2076704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0F09EAD-C038-024B-B91F-CE14DFDAF5B0}"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B971A-5BB7-1D4F-9483-50C6F0DEAEDC}" type="slidenum">
              <a:rPr lang="en-US" smtClean="0"/>
              <a:t>‹#›</a:t>
            </a:fld>
            <a:endParaRPr lang="en-US"/>
          </a:p>
        </p:txBody>
      </p:sp>
    </p:spTree>
    <p:extLst>
      <p:ext uri="{BB962C8B-B14F-4D97-AF65-F5344CB8AC3E}">
        <p14:creationId xmlns:p14="http://schemas.microsoft.com/office/powerpoint/2010/main" val="3803159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F09EAD-C038-024B-B91F-CE14DFDAF5B0}"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B971A-5BB7-1D4F-9483-50C6F0DEAEDC}" type="slidenum">
              <a:rPr lang="en-US" smtClean="0"/>
              <a:t>‹#›</a:t>
            </a:fld>
            <a:endParaRPr lang="en-US"/>
          </a:p>
        </p:txBody>
      </p:sp>
    </p:spTree>
    <p:extLst>
      <p:ext uri="{BB962C8B-B14F-4D97-AF65-F5344CB8AC3E}">
        <p14:creationId xmlns:p14="http://schemas.microsoft.com/office/powerpoint/2010/main" val="1059661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F09EAD-C038-024B-B91F-CE14DFDAF5B0}"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B971A-5BB7-1D4F-9483-50C6F0DEAEDC}" type="slidenum">
              <a:rPr lang="en-US" smtClean="0"/>
              <a:t>‹#›</a:t>
            </a:fld>
            <a:endParaRPr lang="en-US"/>
          </a:p>
        </p:txBody>
      </p:sp>
    </p:spTree>
    <p:extLst>
      <p:ext uri="{BB962C8B-B14F-4D97-AF65-F5344CB8AC3E}">
        <p14:creationId xmlns:p14="http://schemas.microsoft.com/office/powerpoint/2010/main" val="6526602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F09EAD-C038-024B-B91F-CE14DFDAF5B0}"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B971A-5BB7-1D4F-9483-50C6F0DEAEDC}" type="slidenum">
              <a:rPr lang="en-US" smtClean="0"/>
              <a:t>‹#›</a:t>
            </a:fld>
            <a:endParaRPr lang="en-US"/>
          </a:p>
        </p:txBody>
      </p:sp>
    </p:spTree>
    <p:extLst>
      <p:ext uri="{BB962C8B-B14F-4D97-AF65-F5344CB8AC3E}">
        <p14:creationId xmlns:p14="http://schemas.microsoft.com/office/powerpoint/2010/main" val="20622735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F09EAD-C038-024B-B91F-CE14DFDAF5B0}" type="datetimeFigureOut">
              <a:rPr lang="en-US" smtClean="0"/>
              <a:t>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EB971A-5BB7-1D4F-9483-50C6F0DEAEDC}" type="slidenum">
              <a:rPr lang="en-US" smtClean="0"/>
              <a:t>‹#›</a:t>
            </a:fld>
            <a:endParaRPr lang="en-US"/>
          </a:p>
        </p:txBody>
      </p:sp>
    </p:spTree>
    <p:extLst>
      <p:ext uri="{BB962C8B-B14F-4D97-AF65-F5344CB8AC3E}">
        <p14:creationId xmlns:p14="http://schemas.microsoft.com/office/powerpoint/2010/main" val="244702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F09EAD-C038-024B-B91F-CE14DFDAF5B0}" type="datetimeFigureOut">
              <a:rPr lang="en-US" smtClean="0"/>
              <a:t>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EB971A-5BB7-1D4F-9483-50C6F0DEAEDC}" type="slidenum">
              <a:rPr lang="en-US" smtClean="0"/>
              <a:t>‹#›</a:t>
            </a:fld>
            <a:endParaRPr lang="en-US"/>
          </a:p>
        </p:txBody>
      </p:sp>
    </p:spTree>
    <p:extLst>
      <p:ext uri="{BB962C8B-B14F-4D97-AF65-F5344CB8AC3E}">
        <p14:creationId xmlns:p14="http://schemas.microsoft.com/office/powerpoint/2010/main" val="2810611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F09EAD-C038-024B-B91F-CE14DFDAF5B0}" type="datetimeFigureOut">
              <a:rPr lang="en-US" smtClean="0"/>
              <a:t>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EB971A-5BB7-1D4F-9483-50C6F0DEAEDC}" type="slidenum">
              <a:rPr lang="en-US" smtClean="0"/>
              <a:t>‹#›</a:t>
            </a:fld>
            <a:endParaRPr lang="en-US"/>
          </a:p>
        </p:txBody>
      </p:sp>
    </p:spTree>
    <p:extLst>
      <p:ext uri="{BB962C8B-B14F-4D97-AF65-F5344CB8AC3E}">
        <p14:creationId xmlns:p14="http://schemas.microsoft.com/office/powerpoint/2010/main" val="1478746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855CA2-2353-1947-B0FF-946C82441B87}"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567CD-06E2-D944-A0E4-AFB056629157}" type="slidenum">
              <a:rPr lang="en-US" smtClean="0"/>
              <a:t>‹#›</a:t>
            </a:fld>
            <a:endParaRPr lang="en-US"/>
          </a:p>
        </p:txBody>
      </p:sp>
    </p:spTree>
    <p:extLst>
      <p:ext uri="{BB962C8B-B14F-4D97-AF65-F5344CB8AC3E}">
        <p14:creationId xmlns:p14="http://schemas.microsoft.com/office/powerpoint/2010/main" val="11855705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F09EAD-C038-024B-B91F-CE14DFDAF5B0}"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B971A-5BB7-1D4F-9483-50C6F0DEAEDC}" type="slidenum">
              <a:rPr lang="en-US" smtClean="0"/>
              <a:t>‹#›</a:t>
            </a:fld>
            <a:endParaRPr lang="en-US"/>
          </a:p>
        </p:txBody>
      </p:sp>
    </p:spTree>
    <p:extLst>
      <p:ext uri="{BB962C8B-B14F-4D97-AF65-F5344CB8AC3E}">
        <p14:creationId xmlns:p14="http://schemas.microsoft.com/office/powerpoint/2010/main" val="4578089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F09EAD-C038-024B-B91F-CE14DFDAF5B0}"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B971A-5BB7-1D4F-9483-50C6F0DEAEDC}" type="slidenum">
              <a:rPr lang="en-US" smtClean="0"/>
              <a:t>‹#›</a:t>
            </a:fld>
            <a:endParaRPr lang="en-US"/>
          </a:p>
        </p:txBody>
      </p:sp>
    </p:spTree>
    <p:extLst>
      <p:ext uri="{BB962C8B-B14F-4D97-AF65-F5344CB8AC3E}">
        <p14:creationId xmlns:p14="http://schemas.microsoft.com/office/powerpoint/2010/main" val="21080276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F09EAD-C038-024B-B91F-CE14DFDAF5B0}"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B971A-5BB7-1D4F-9483-50C6F0DEAEDC}" type="slidenum">
              <a:rPr lang="en-US" smtClean="0"/>
              <a:t>‹#›</a:t>
            </a:fld>
            <a:endParaRPr lang="en-US"/>
          </a:p>
        </p:txBody>
      </p:sp>
    </p:spTree>
    <p:extLst>
      <p:ext uri="{BB962C8B-B14F-4D97-AF65-F5344CB8AC3E}">
        <p14:creationId xmlns:p14="http://schemas.microsoft.com/office/powerpoint/2010/main" val="4356398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F09EAD-C038-024B-B91F-CE14DFDAF5B0}"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B971A-5BB7-1D4F-9483-50C6F0DEAEDC}" type="slidenum">
              <a:rPr lang="en-US" smtClean="0"/>
              <a:t>‹#›</a:t>
            </a:fld>
            <a:endParaRPr lang="en-US"/>
          </a:p>
        </p:txBody>
      </p:sp>
    </p:spTree>
    <p:extLst>
      <p:ext uri="{BB962C8B-B14F-4D97-AF65-F5344CB8AC3E}">
        <p14:creationId xmlns:p14="http://schemas.microsoft.com/office/powerpoint/2010/main" val="10263659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D179B85-2BE0-6E4A-B7DE-5D7B9AFCFAE6}"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AE68C-C474-4840-B011-8DC6619626BE}" type="slidenum">
              <a:rPr lang="en-US" smtClean="0"/>
              <a:t>‹#›</a:t>
            </a:fld>
            <a:endParaRPr lang="en-US"/>
          </a:p>
        </p:txBody>
      </p:sp>
    </p:spTree>
    <p:extLst>
      <p:ext uri="{BB962C8B-B14F-4D97-AF65-F5344CB8AC3E}">
        <p14:creationId xmlns:p14="http://schemas.microsoft.com/office/powerpoint/2010/main" val="14536258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179B85-2BE0-6E4A-B7DE-5D7B9AFCFAE6}"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AE68C-C474-4840-B011-8DC6619626BE}" type="slidenum">
              <a:rPr lang="en-US" smtClean="0"/>
              <a:t>‹#›</a:t>
            </a:fld>
            <a:endParaRPr lang="en-US"/>
          </a:p>
        </p:txBody>
      </p:sp>
    </p:spTree>
    <p:extLst>
      <p:ext uri="{BB962C8B-B14F-4D97-AF65-F5344CB8AC3E}">
        <p14:creationId xmlns:p14="http://schemas.microsoft.com/office/powerpoint/2010/main" val="13153733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179B85-2BE0-6E4A-B7DE-5D7B9AFCFAE6}"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AE68C-C474-4840-B011-8DC6619626BE}" type="slidenum">
              <a:rPr lang="en-US" smtClean="0"/>
              <a:t>‹#›</a:t>
            </a:fld>
            <a:endParaRPr lang="en-US"/>
          </a:p>
        </p:txBody>
      </p:sp>
    </p:spTree>
    <p:extLst>
      <p:ext uri="{BB962C8B-B14F-4D97-AF65-F5344CB8AC3E}">
        <p14:creationId xmlns:p14="http://schemas.microsoft.com/office/powerpoint/2010/main" val="12831471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D179B85-2BE0-6E4A-B7DE-5D7B9AFCFAE6}"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8AE68C-C474-4840-B011-8DC6619626BE}" type="slidenum">
              <a:rPr lang="en-US" smtClean="0"/>
              <a:t>‹#›</a:t>
            </a:fld>
            <a:endParaRPr lang="en-US"/>
          </a:p>
        </p:txBody>
      </p:sp>
    </p:spTree>
    <p:extLst>
      <p:ext uri="{BB962C8B-B14F-4D97-AF65-F5344CB8AC3E}">
        <p14:creationId xmlns:p14="http://schemas.microsoft.com/office/powerpoint/2010/main" val="8241568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179B85-2BE0-6E4A-B7DE-5D7B9AFCFAE6}" type="datetimeFigureOut">
              <a:rPr lang="en-US" smtClean="0"/>
              <a:t>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8AE68C-C474-4840-B011-8DC6619626BE}" type="slidenum">
              <a:rPr lang="en-US" smtClean="0"/>
              <a:t>‹#›</a:t>
            </a:fld>
            <a:endParaRPr lang="en-US"/>
          </a:p>
        </p:txBody>
      </p:sp>
    </p:spTree>
    <p:extLst>
      <p:ext uri="{BB962C8B-B14F-4D97-AF65-F5344CB8AC3E}">
        <p14:creationId xmlns:p14="http://schemas.microsoft.com/office/powerpoint/2010/main" val="3338984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179B85-2BE0-6E4A-B7DE-5D7B9AFCFAE6}" type="datetimeFigureOut">
              <a:rPr lang="en-US" smtClean="0"/>
              <a:t>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8AE68C-C474-4840-B011-8DC6619626BE}" type="slidenum">
              <a:rPr lang="en-US" smtClean="0"/>
              <a:t>‹#›</a:t>
            </a:fld>
            <a:endParaRPr lang="en-US"/>
          </a:p>
        </p:txBody>
      </p:sp>
    </p:spTree>
    <p:extLst>
      <p:ext uri="{BB962C8B-B14F-4D97-AF65-F5344CB8AC3E}">
        <p14:creationId xmlns:p14="http://schemas.microsoft.com/office/powerpoint/2010/main" val="457067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855CA2-2353-1947-B0FF-946C82441B87}"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2567CD-06E2-D944-A0E4-AFB056629157}" type="slidenum">
              <a:rPr lang="en-US" smtClean="0"/>
              <a:t>‹#›</a:t>
            </a:fld>
            <a:endParaRPr lang="en-US"/>
          </a:p>
        </p:txBody>
      </p:sp>
    </p:spTree>
    <p:extLst>
      <p:ext uri="{BB962C8B-B14F-4D97-AF65-F5344CB8AC3E}">
        <p14:creationId xmlns:p14="http://schemas.microsoft.com/office/powerpoint/2010/main" val="15314780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179B85-2BE0-6E4A-B7DE-5D7B9AFCFAE6}" type="datetimeFigureOut">
              <a:rPr lang="en-US" smtClean="0"/>
              <a:t>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8AE68C-C474-4840-B011-8DC6619626BE}" type="slidenum">
              <a:rPr lang="en-US" smtClean="0"/>
              <a:t>‹#›</a:t>
            </a:fld>
            <a:endParaRPr lang="en-US"/>
          </a:p>
        </p:txBody>
      </p:sp>
    </p:spTree>
    <p:extLst>
      <p:ext uri="{BB962C8B-B14F-4D97-AF65-F5344CB8AC3E}">
        <p14:creationId xmlns:p14="http://schemas.microsoft.com/office/powerpoint/2010/main" val="3892403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179B85-2BE0-6E4A-B7DE-5D7B9AFCFAE6}"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8AE68C-C474-4840-B011-8DC6619626BE}" type="slidenum">
              <a:rPr lang="en-US" smtClean="0"/>
              <a:t>‹#›</a:t>
            </a:fld>
            <a:endParaRPr lang="en-US"/>
          </a:p>
        </p:txBody>
      </p:sp>
    </p:spTree>
    <p:extLst>
      <p:ext uri="{BB962C8B-B14F-4D97-AF65-F5344CB8AC3E}">
        <p14:creationId xmlns:p14="http://schemas.microsoft.com/office/powerpoint/2010/main" val="7276930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179B85-2BE0-6E4A-B7DE-5D7B9AFCFAE6}"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8AE68C-C474-4840-B011-8DC6619626BE}" type="slidenum">
              <a:rPr lang="en-US" smtClean="0"/>
              <a:t>‹#›</a:t>
            </a:fld>
            <a:endParaRPr lang="en-US"/>
          </a:p>
        </p:txBody>
      </p:sp>
    </p:spTree>
    <p:extLst>
      <p:ext uri="{BB962C8B-B14F-4D97-AF65-F5344CB8AC3E}">
        <p14:creationId xmlns:p14="http://schemas.microsoft.com/office/powerpoint/2010/main" val="4172342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179B85-2BE0-6E4A-B7DE-5D7B9AFCFAE6}"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AE68C-C474-4840-B011-8DC6619626BE}" type="slidenum">
              <a:rPr lang="en-US" smtClean="0"/>
              <a:t>‹#›</a:t>
            </a:fld>
            <a:endParaRPr lang="en-US"/>
          </a:p>
        </p:txBody>
      </p:sp>
    </p:spTree>
    <p:extLst>
      <p:ext uri="{BB962C8B-B14F-4D97-AF65-F5344CB8AC3E}">
        <p14:creationId xmlns:p14="http://schemas.microsoft.com/office/powerpoint/2010/main" val="9224701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179B85-2BE0-6E4A-B7DE-5D7B9AFCFAE6}"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AE68C-C474-4840-B011-8DC6619626BE}" type="slidenum">
              <a:rPr lang="en-US" smtClean="0"/>
              <a:t>‹#›</a:t>
            </a:fld>
            <a:endParaRPr lang="en-US"/>
          </a:p>
        </p:txBody>
      </p:sp>
    </p:spTree>
    <p:extLst>
      <p:ext uri="{BB962C8B-B14F-4D97-AF65-F5344CB8AC3E}">
        <p14:creationId xmlns:p14="http://schemas.microsoft.com/office/powerpoint/2010/main" val="12708423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B377CA9-9527-8A44-8BFB-95874792BD15}"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7A0A6-9E92-AD4F-BCA5-F497F11A72C7}" type="slidenum">
              <a:rPr lang="en-US" smtClean="0"/>
              <a:t>‹#›</a:t>
            </a:fld>
            <a:endParaRPr lang="en-US"/>
          </a:p>
        </p:txBody>
      </p:sp>
    </p:spTree>
    <p:extLst>
      <p:ext uri="{BB962C8B-B14F-4D97-AF65-F5344CB8AC3E}">
        <p14:creationId xmlns:p14="http://schemas.microsoft.com/office/powerpoint/2010/main" val="2427807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377CA9-9527-8A44-8BFB-95874792BD15}"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7A0A6-9E92-AD4F-BCA5-F497F11A72C7}" type="slidenum">
              <a:rPr lang="en-US" smtClean="0"/>
              <a:t>‹#›</a:t>
            </a:fld>
            <a:endParaRPr lang="en-US"/>
          </a:p>
        </p:txBody>
      </p:sp>
    </p:spTree>
    <p:extLst>
      <p:ext uri="{BB962C8B-B14F-4D97-AF65-F5344CB8AC3E}">
        <p14:creationId xmlns:p14="http://schemas.microsoft.com/office/powerpoint/2010/main" val="1973712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377CA9-9527-8A44-8BFB-95874792BD15}"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7A0A6-9E92-AD4F-BCA5-F497F11A72C7}" type="slidenum">
              <a:rPr lang="en-US" smtClean="0"/>
              <a:t>‹#›</a:t>
            </a:fld>
            <a:endParaRPr lang="en-US"/>
          </a:p>
        </p:txBody>
      </p:sp>
    </p:spTree>
    <p:extLst>
      <p:ext uri="{BB962C8B-B14F-4D97-AF65-F5344CB8AC3E}">
        <p14:creationId xmlns:p14="http://schemas.microsoft.com/office/powerpoint/2010/main" val="15038141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377CA9-9527-8A44-8BFB-95874792BD15}"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7A0A6-9E92-AD4F-BCA5-F497F11A72C7}" type="slidenum">
              <a:rPr lang="en-US" smtClean="0"/>
              <a:t>‹#›</a:t>
            </a:fld>
            <a:endParaRPr lang="en-US"/>
          </a:p>
        </p:txBody>
      </p:sp>
    </p:spTree>
    <p:extLst>
      <p:ext uri="{BB962C8B-B14F-4D97-AF65-F5344CB8AC3E}">
        <p14:creationId xmlns:p14="http://schemas.microsoft.com/office/powerpoint/2010/main" val="8696800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377CA9-9527-8A44-8BFB-95874792BD15}" type="datetimeFigureOut">
              <a:rPr lang="en-US" smtClean="0"/>
              <a:t>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07A0A6-9E92-AD4F-BCA5-F497F11A72C7}" type="slidenum">
              <a:rPr lang="en-US" smtClean="0"/>
              <a:t>‹#›</a:t>
            </a:fld>
            <a:endParaRPr lang="en-US"/>
          </a:p>
        </p:txBody>
      </p:sp>
    </p:spTree>
    <p:extLst>
      <p:ext uri="{BB962C8B-B14F-4D97-AF65-F5344CB8AC3E}">
        <p14:creationId xmlns:p14="http://schemas.microsoft.com/office/powerpoint/2010/main" val="938613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855CA2-2353-1947-B0FF-946C82441B87}" type="datetimeFigureOut">
              <a:rPr lang="en-US" smtClean="0"/>
              <a:t>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2567CD-06E2-D944-A0E4-AFB056629157}" type="slidenum">
              <a:rPr lang="en-US" smtClean="0"/>
              <a:t>‹#›</a:t>
            </a:fld>
            <a:endParaRPr lang="en-US"/>
          </a:p>
        </p:txBody>
      </p:sp>
    </p:spTree>
    <p:extLst>
      <p:ext uri="{BB962C8B-B14F-4D97-AF65-F5344CB8AC3E}">
        <p14:creationId xmlns:p14="http://schemas.microsoft.com/office/powerpoint/2010/main" val="19592535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377CA9-9527-8A44-8BFB-95874792BD15}" type="datetimeFigureOut">
              <a:rPr lang="en-US" smtClean="0"/>
              <a:t>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07A0A6-9E92-AD4F-BCA5-F497F11A72C7}" type="slidenum">
              <a:rPr lang="en-US" smtClean="0"/>
              <a:t>‹#›</a:t>
            </a:fld>
            <a:endParaRPr lang="en-US"/>
          </a:p>
        </p:txBody>
      </p:sp>
    </p:spTree>
    <p:extLst>
      <p:ext uri="{BB962C8B-B14F-4D97-AF65-F5344CB8AC3E}">
        <p14:creationId xmlns:p14="http://schemas.microsoft.com/office/powerpoint/2010/main" val="20038080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377CA9-9527-8A44-8BFB-95874792BD15}" type="datetimeFigureOut">
              <a:rPr lang="en-US" smtClean="0"/>
              <a:t>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07A0A6-9E92-AD4F-BCA5-F497F11A72C7}" type="slidenum">
              <a:rPr lang="en-US" smtClean="0"/>
              <a:t>‹#›</a:t>
            </a:fld>
            <a:endParaRPr lang="en-US"/>
          </a:p>
        </p:txBody>
      </p:sp>
    </p:spTree>
    <p:extLst>
      <p:ext uri="{BB962C8B-B14F-4D97-AF65-F5344CB8AC3E}">
        <p14:creationId xmlns:p14="http://schemas.microsoft.com/office/powerpoint/2010/main" val="11629743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377CA9-9527-8A44-8BFB-95874792BD15}"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7A0A6-9E92-AD4F-BCA5-F497F11A72C7}" type="slidenum">
              <a:rPr lang="en-US" smtClean="0"/>
              <a:t>‹#›</a:t>
            </a:fld>
            <a:endParaRPr lang="en-US"/>
          </a:p>
        </p:txBody>
      </p:sp>
    </p:spTree>
    <p:extLst>
      <p:ext uri="{BB962C8B-B14F-4D97-AF65-F5344CB8AC3E}">
        <p14:creationId xmlns:p14="http://schemas.microsoft.com/office/powerpoint/2010/main" val="18610946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377CA9-9527-8A44-8BFB-95874792BD15}"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7A0A6-9E92-AD4F-BCA5-F497F11A72C7}" type="slidenum">
              <a:rPr lang="en-US" smtClean="0"/>
              <a:t>‹#›</a:t>
            </a:fld>
            <a:endParaRPr lang="en-US"/>
          </a:p>
        </p:txBody>
      </p:sp>
    </p:spTree>
    <p:extLst>
      <p:ext uri="{BB962C8B-B14F-4D97-AF65-F5344CB8AC3E}">
        <p14:creationId xmlns:p14="http://schemas.microsoft.com/office/powerpoint/2010/main" val="13184135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377CA9-9527-8A44-8BFB-95874792BD15}"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7A0A6-9E92-AD4F-BCA5-F497F11A72C7}" type="slidenum">
              <a:rPr lang="en-US" smtClean="0"/>
              <a:t>‹#›</a:t>
            </a:fld>
            <a:endParaRPr lang="en-US"/>
          </a:p>
        </p:txBody>
      </p:sp>
    </p:spTree>
    <p:extLst>
      <p:ext uri="{BB962C8B-B14F-4D97-AF65-F5344CB8AC3E}">
        <p14:creationId xmlns:p14="http://schemas.microsoft.com/office/powerpoint/2010/main" val="8406684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377CA9-9527-8A44-8BFB-95874792BD15}"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7A0A6-9E92-AD4F-BCA5-F497F11A72C7}" type="slidenum">
              <a:rPr lang="en-US" smtClean="0"/>
              <a:t>‹#›</a:t>
            </a:fld>
            <a:endParaRPr lang="en-US"/>
          </a:p>
        </p:txBody>
      </p:sp>
    </p:spTree>
    <p:extLst>
      <p:ext uri="{BB962C8B-B14F-4D97-AF65-F5344CB8AC3E}">
        <p14:creationId xmlns:p14="http://schemas.microsoft.com/office/powerpoint/2010/main" val="8200952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4B7E0E3-2968-B14E-8902-64BA2B69C965}"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CC1CA-D8E9-9645-A41E-286B448A345E}" type="slidenum">
              <a:rPr lang="en-US" smtClean="0"/>
              <a:t>‹#›</a:t>
            </a:fld>
            <a:endParaRPr lang="en-US"/>
          </a:p>
        </p:txBody>
      </p:sp>
    </p:spTree>
    <p:extLst>
      <p:ext uri="{BB962C8B-B14F-4D97-AF65-F5344CB8AC3E}">
        <p14:creationId xmlns:p14="http://schemas.microsoft.com/office/powerpoint/2010/main" val="13310759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B7E0E3-2968-B14E-8902-64BA2B69C965}"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CC1CA-D8E9-9645-A41E-286B448A345E}" type="slidenum">
              <a:rPr lang="en-US" smtClean="0"/>
              <a:t>‹#›</a:t>
            </a:fld>
            <a:endParaRPr lang="en-US"/>
          </a:p>
        </p:txBody>
      </p:sp>
    </p:spTree>
    <p:extLst>
      <p:ext uri="{BB962C8B-B14F-4D97-AF65-F5344CB8AC3E}">
        <p14:creationId xmlns:p14="http://schemas.microsoft.com/office/powerpoint/2010/main" val="10570467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B7E0E3-2968-B14E-8902-64BA2B69C965}"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CC1CA-D8E9-9645-A41E-286B448A345E}" type="slidenum">
              <a:rPr lang="en-US" smtClean="0"/>
              <a:t>‹#›</a:t>
            </a:fld>
            <a:endParaRPr lang="en-US"/>
          </a:p>
        </p:txBody>
      </p:sp>
    </p:spTree>
    <p:extLst>
      <p:ext uri="{BB962C8B-B14F-4D97-AF65-F5344CB8AC3E}">
        <p14:creationId xmlns:p14="http://schemas.microsoft.com/office/powerpoint/2010/main" val="17999152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B7E0E3-2968-B14E-8902-64BA2B69C965}"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6CC1CA-D8E9-9645-A41E-286B448A345E}" type="slidenum">
              <a:rPr lang="en-US" smtClean="0"/>
              <a:t>‹#›</a:t>
            </a:fld>
            <a:endParaRPr lang="en-US"/>
          </a:p>
        </p:txBody>
      </p:sp>
    </p:spTree>
    <p:extLst>
      <p:ext uri="{BB962C8B-B14F-4D97-AF65-F5344CB8AC3E}">
        <p14:creationId xmlns:p14="http://schemas.microsoft.com/office/powerpoint/2010/main" val="1720635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855CA2-2353-1947-B0FF-946C82441B87}" type="datetimeFigureOut">
              <a:rPr lang="en-US" smtClean="0"/>
              <a:t>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2567CD-06E2-D944-A0E4-AFB056629157}" type="slidenum">
              <a:rPr lang="en-US" smtClean="0"/>
              <a:t>‹#›</a:t>
            </a:fld>
            <a:endParaRPr lang="en-US"/>
          </a:p>
        </p:txBody>
      </p:sp>
    </p:spTree>
    <p:extLst>
      <p:ext uri="{BB962C8B-B14F-4D97-AF65-F5344CB8AC3E}">
        <p14:creationId xmlns:p14="http://schemas.microsoft.com/office/powerpoint/2010/main" val="18070167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B7E0E3-2968-B14E-8902-64BA2B69C965}" type="datetimeFigureOut">
              <a:rPr lang="en-US" smtClean="0"/>
              <a:t>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6CC1CA-D8E9-9645-A41E-286B448A345E}" type="slidenum">
              <a:rPr lang="en-US" smtClean="0"/>
              <a:t>‹#›</a:t>
            </a:fld>
            <a:endParaRPr lang="en-US"/>
          </a:p>
        </p:txBody>
      </p:sp>
    </p:spTree>
    <p:extLst>
      <p:ext uri="{BB962C8B-B14F-4D97-AF65-F5344CB8AC3E}">
        <p14:creationId xmlns:p14="http://schemas.microsoft.com/office/powerpoint/2010/main" val="7106799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B7E0E3-2968-B14E-8902-64BA2B69C965}" type="datetimeFigureOut">
              <a:rPr lang="en-US" smtClean="0"/>
              <a:t>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6CC1CA-D8E9-9645-A41E-286B448A345E}" type="slidenum">
              <a:rPr lang="en-US" smtClean="0"/>
              <a:t>‹#›</a:t>
            </a:fld>
            <a:endParaRPr lang="en-US"/>
          </a:p>
        </p:txBody>
      </p:sp>
    </p:spTree>
    <p:extLst>
      <p:ext uri="{BB962C8B-B14F-4D97-AF65-F5344CB8AC3E}">
        <p14:creationId xmlns:p14="http://schemas.microsoft.com/office/powerpoint/2010/main" val="934212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B7E0E3-2968-B14E-8902-64BA2B69C965}" type="datetimeFigureOut">
              <a:rPr lang="en-US" smtClean="0"/>
              <a:t>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6CC1CA-D8E9-9645-A41E-286B448A345E}" type="slidenum">
              <a:rPr lang="en-US" smtClean="0"/>
              <a:t>‹#›</a:t>
            </a:fld>
            <a:endParaRPr lang="en-US"/>
          </a:p>
        </p:txBody>
      </p:sp>
    </p:spTree>
    <p:extLst>
      <p:ext uri="{BB962C8B-B14F-4D97-AF65-F5344CB8AC3E}">
        <p14:creationId xmlns:p14="http://schemas.microsoft.com/office/powerpoint/2010/main" val="3203523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B7E0E3-2968-B14E-8902-64BA2B69C965}"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6CC1CA-D8E9-9645-A41E-286B448A345E}" type="slidenum">
              <a:rPr lang="en-US" smtClean="0"/>
              <a:t>‹#›</a:t>
            </a:fld>
            <a:endParaRPr lang="en-US"/>
          </a:p>
        </p:txBody>
      </p:sp>
    </p:spTree>
    <p:extLst>
      <p:ext uri="{BB962C8B-B14F-4D97-AF65-F5344CB8AC3E}">
        <p14:creationId xmlns:p14="http://schemas.microsoft.com/office/powerpoint/2010/main" val="4208131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B7E0E3-2968-B14E-8902-64BA2B69C965}"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6CC1CA-D8E9-9645-A41E-286B448A345E}" type="slidenum">
              <a:rPr lang="en-US" smtClean="0"/>
              <a:t>‹#›</a:t>
            </a:fld>
            <a:endParaRPr lang="en-US"/>
          </a:p>
        </p:txBody>
      </p:sp>
    </p:spTree>
    <p:extLst>
      <p:ext uri="{BB962C8B-B14F-4D97-AF65-F5344CB8AC3E}">
        <p14:creationId xmlns:p14="http://schemas.microsoft.com/office/powerpoint/2010/main" val="9433826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B7E0E3-2968-B14E-8902-64BA2B69C965}"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CC1CA-D8E9-9645-A41E-286B448A345E}" type="slidenum">
              <a:rPr lang="en-US" smtClean="0"/>
              <a:t>‹#›</a:t>
            </a:fld>
            <a:endParaRPr lang="en-US"/>
          </a:p>
        </p:txBody>
      </p:sp>
    </p:spTree>
    <p:extLst>
      <p:ext uri="{BB962C8B-B14F-4D97-AF65-F5344CB8AC3E}">
        <p14:creationId xmlns:p14="http://schemas.microsoft.com/office/powerpoint/2010/main" val="5604999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B7E0E3-2968-B14E-8902-64BA2B69C965}"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CC1CA-D8E9-9645-A41E-286B448A345E}" type="slidenum">
              <a:rPr lang="en-US" smtClean="0"/>
              <a:t>‹#›</a:t>
            </a:fld>
            <a:endParaRPr lang="en-US"/>
          </a:p>
        </p:txBody>
      </p:sp>
    </p:spTree>
    <p:extLst>
      <p:ext uri="{BB962C8B-B14F-4D97-AF65-F5344CB8AC3E}">
        <p14:creationId xmlns:p14="http://schemas.microsoft.com/office/powerpoint/2010/main" val="1459837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855CA2-2353-1947-B0FF-946C82441B87}" type="datetimeFigureOut">
              <a:rPr lang="en-US" smtClean="0"/>
              <a:t>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2567CD-06E2-D944-A0E4-AFB056629157}" type="slidenum">
              <a:rPr lang="en-US" smtClean="0"/>
              <a:t>‹#›</a:t>
            </a:fld>
            <a:endParaRPr lang="en-US"/>
          </a:p>
        </p:txBody>
      </p:sp>
    </p:spTree>
    <p:extLst>
      <p:ext uri="{BB962C8B-B14F-4D97-AF65-F5344CB8AC3E}">
        <p14:creationId xmlns:p14="http://schemas.microsoft.com/office/powerpoint/2010/main" val="816495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855CA2-2353-1947-B0FF-946C82441B87}"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2567CD-06E2-D944-A0E4-AFB056629157}" type="slidenum">
              <a:rPr lang="en-US" smtClean="0"/>
              <a:t>‹#›</a:t>
            </a:fld>
            <a:endParaRPr lang="en-US"/>
          </a:p>
        </p:txBody>
      </p:sp>
    </p:spTree>
    <p:extLst>
      <p:ext uri="{BB962C8B-B14F-4D97-AF65-F5344CB8AC3E}">
        <p14:creationId xmlns:p14="http://schemas.microsoft.com/office/powerpoint/2010/main" val="422002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855CA2-2353-1947-B0FF-946C82441B87}"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2567CD-06E2-D944-A0E4-AFB056629157}" type="slidenum">
              <a:rPr lang="en-US" smtClean="0"/>
              <a:t>‹#›</a:t>
            </a:fld>
            <a:endParaRPr lang="en-US"/>
          </a:p>
        </p:txBody>
      </p:sp>
    </p:spTree>
    <p:extLst>
      <p:ext uri="{BB962C8B-B14F-4D97-AF65-F5344CB8AC3E}">
        <p14:creationId xmlns:p14="http://schemas.microsoft.com/office/powerpoint/2010/main" val="1611216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A855CA2-2353-1947-B0FF-946C82441B87}" type="datetimeFigureOut">
              <a:rPr lang="en-US" smtClean="0"/>
              <a:t>1/24/2020</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B2567CD-06E2-D944-A0E4-AFB056629157}"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0517334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81A97EA2-E7AE-F84D-BFF6-8063478EE14B}" type="datetimeFigureOut">
              <a:rPr lang="en-US" smtClean="0"/>
              <a:t>1/24/2020</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F8A797E-2104-A542-91CF-49E94E48657D}"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7915288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0F09EAD-C038-024B-B91F-CE14DFDAF5B0}" type="datetimeFigureOut">
              <a:rPr lang="en-US" smtClean="0"/>
              <a:t>1/24/2020</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0EB971A-5BB7-1D4F-9483-50C6F0DEAEDC}"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2715614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8D179B85-2BE0-6E4A-B7DE-5D7B9AFCFAE6}" type="datetimeFigureOut">
              <a:rPr lang="en-US" smtClean="0"/>
              <a:t>1/24/2020</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C8AE68C-C474-4840-B011-8DC6619626BE}"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2021527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B377CA9-9527-8A44-8BFB-95874792BD15}" type="datetimeFigureOut">
              <a:rPr lang="en-US" smtClean="0"/>
              <a:t>1/24/2020</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107A0A6-9E92-AD4F-BCA5-F497F11A72C7}"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7998746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14B7E0E3-2968-B14E-8902-64BA2B69C965}" type="datetimeFigureOut">
              <a:rPr lang="en-US" smtClean="0"/>
              <a:t>1/24/2020</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396CC1CA-D8E9-9645-A41E-286B448A345E}"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3764371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hyperlink" Target="http://go.wvu.edu/210cTs4"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hyperlink" Target="http://universityrelations.wvu.edu/communications/submit-enews" TargetMode="External"/><Relationship Id="rId2" Type="http://schemas.openxmlformats.org/officeDocument/2006/relationships/hyperlink" Target="http://universityrelations.wvu.edu/communications/enews-guidelines" TargetMode="Externa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8.xml.rels><?xml version="1.0" encoding="UTF-8" standalone="yes"?>
<Relationships xmlns="http://schemas.openxmlformats.org/package/2006/relationships"><Relationship Id="rId2" Type="http://schemas.openxmlformats.org/officeDocument/2006/relationships/hyperlink" Target="http://wvutoday.wvu.edu/" TargetMode="External"/><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581150"/>
            <a:ext cx="8229600" cy="1238250"/>
          </a:xfrm>
        </p:spPr>
        <p:txBody>
          <a:bodyPr>
            <a:noAutofit/>
          </a:bodyPr>
          <a:lstStyle/>
          <a:p>
            <a:pPr algn="l">
              <a:spcBef>
                <a:spcPts val="0"/>
              </a:spcBef>
            </a:pPr>
            <a:r>
              <a:rPr lang="en-US" sz="4000" b="1" dirty="0">
                <a:solidFill>
                  <a:srgbClr val="F0B31C"/>
                </a:solidFill>
                <a:latin typeface="Helvetica"/>
                <a:ea typeface="Arial" charset="0"/>
                <a:cs typeface="Helvetica"/>
              </a:rPr>
              <a:t>PITCH PERFECT </a:t>
            </a:r>
            <a:br>
              <a:rPr lang="en-US" sz="4000" b="1" dirty="0">
                <a:solidFill>
                  <a:schemeClr val="bg1"/>
                </a:solidFill>
                <a:latin typeface="Arial" charset="0"/>
                <a:ea typeface="Arial" charset="0"/>
                <a:cs typeface="Arial" charset="0"/>
              </a:rPr>
            </a:br>
            <a:r>
              <a:rPr lang="en-US" sz="4000" b="1" dirty="0">
                <a:solidFill>
                  <a:schemeClr val="bg1"/>
                </a:solidFill>
                <a:latin typeface="Helvetica"/>
                <a:ea typeface="Arial" charset="0"/>
                <a:cs typeface="Helvetica"/>
              </a:rPr>
              <a:t>How to find, develop and optimize your stories</a:t>
            </a:r>
            <a:endParaRPr lang="en-US" sz="4000" b="1" dirty="0">
              <a:solidFill>
                <a:schemeClr val="bg1"/>
              </a:solidFill>
              <a:latin typeface="Helvetica"/>
              <a:ea typeface="Arial Black" charset="0"/>
              <a:cs typeface="Helvetic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F0B31C"/>
                </a:solidFill>
                <a:latin typeface="Helvetica"/>
                <a:cs typeface="Helvetica"/>
              </a:rPr>
              <a:t>NEWS RELEASE</a:t>
            </a:r>
          </a:p>
        </p:txBody>
      </p:sp>
      <p:sp>
        <p:nvSpPr>
          <p:cNvPr id="5" name="TextBox 4"/>
          <p:cNvSpPr txBox="1"/>
          <p:nvPr/>
        </p:nvSpPr>
        <p:spPr>
          <a:xfrm>
            <a:off x="1295400" y="1581150"/>
            <a:ext cx="2259181" cy="2862323"/>
          </a:xfrm>
          <a:prstGeom prst="rect">
            <a:avLst/>
          </a:prstGeom>
          <a:noFill/>
        </p:spPr>
        <p:txBody>
          <a:bodyPr wrap="square" rtlCol="0">
            <a:spAutoFit/>
          </a:bodyPr>
          <a:lstStyle/>
          <a:p>
            <a:pPr marL="285750" indent="-285750">
              <a:buFont typeface="Arial"/>
              <a:buChar char="•"/>
            </a:pPr>
            <a:r>
              <a:rPr lang="en-US" dirty="0">
                <a:solidFill>
                  <a:srgbClr val="F0B31C"/>
                </a:solidFill>
              </a:rPr>
              <a:t>Written as a complete story</a:t>
            </a:r>
          </a:p>
          <a:p>
            <a:endParaRPr lang="en-US" dirty="0">
              <a:solidFill>
                <a:srgbClr val="F0B31C"/>
              </a:solidFill>
            </a:endParaRPr>
          </a:p>
          <a:p>
            <a:pPr marL="285750" indent="-285750">
              <a:buFont typeface="Arial"/>
              <a:buChar char="•"/>
            </a:pPr>
            <a:r>
              <a:rPr lang="en-US" dirty="0">
                <a:solidFill>
                  <a:srgbClr val="F0B31C"/>
                </a:solidFill>
              </a:rPr>
              <a:t>Focused with priority audience in mind</a:t>
            </a:r>
          </a:p>
          <a:p>
            <a:endParaRPr lang="en-US" dirty="0">
              <a:solidFill>
                <a:srgbClr val="F0B31C"/>
              </a:solidFill>
            </a:endParaRPr>
          </a:p>
          <a:p>
            <a:pPr marL="285750" indent="-285750">
              <a:buFont typeface="Arial"/>
              <a:buChar char="•"/>
            </a:pPr>
            <a:r>
              <a:rPr lang="en-US" dirty="0">
                <a:solidFill>
                  <a:srgbClr val="F0B31C"/>
                </a:solidFill>
              </a:rPr>
              <a:t>Reserved for areas of emphasis, etc. </a:t>
            </a:r>
          </a:p>
          <a:p>
            <a:endParaRPr lang="en-US" dirty="0"/>
          </a:p>
        </p:txBody>
      </p:sp>
      <p:pic>
        <p:nvPicPr>
          <p:cNvPr id="3" name="Picture 2" descr="A screenshot of a news releas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209550"/>
            <a:ext cx="4358473" cy="4724400"/>
          </a:xfrm>
          <a:prstGeom prst="rect">
            <a:avLst/>
          </a:prstGeom>
        </p:spPr>
      </p:pic>
    </p:spTree>
    <p:extLst>
      <p:ext uri="{BB962C8B-B14F-4D97-AF65-F5344CB8AC3E}">
        <p14:creationId xmlns:p14="http://schemas.microsoft.com/office/powerpoint/2010/main" val="3419096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chemeClr val="bg1"/>
                </a:solidFill>
                <a:latin typeface="Helvetica"/>
                <a:cs typeface="Helvetica"/>
              </a:rPr>
              <a:t>MEDIA</a:t>
            </a:r>
            <a:r>
              <a:rPr lang="en-US" b="1" dirty="0">
                <a:solidFill>
                  <a:srgbClr val="002855"/>
                </a:solidFill>
                <a:latin typeface="Helvetica"/>
                <a:cs typeface="Helvetica"/>
              </a:rPr>
              <a:t> TOOL KITS</a:t>
            </a:r>
          </a:p>
        </p:txBody>
      </p:sp>
      <p:sp>
        <p:nvSpPr>
          <p:cNvPr id="3" name="Subtitle 2"/>
          <p:cNvSpPr>
            <a:spLocks noGrp="1"/>
          </p:cNvSpPr>
          <p:nvPr>
            <p:ph type="subTitle" idx="1"/>
          </p:nvPr>
        </p:nvSpPr>
        <p:spPr/>
        <p:txBody>
          <a:bodyPr/>
          <a:lstStyle/>
          <a:p>
            <a:r>
              <a:rPr lang="en-US" b="1" dirty="0">
                <a:solidFill>
                  <a:srgbClr val="002855"/>
                </a:solidFill>
                <a:latin typeface="Helvetica"/>
                <a:cs typeface="Helvetica"/>
              </a:rPr>
              <a:t>Example: Dan Carder/TIME 100</a:t>
            </a:r>
          </a:p>
          <a:p>
            <a:r>
              <a:rPr lang="en-US" dirty="0">
                <a:solidFill>
                  <a:srgbClr val="002855"/>
                </a:solidFill>
                <a:latin typeface="Helvetica"/>
                <a:cs typeface="Helvetica"/>
                <a:hlinkClick r:id="rId2"/>
              </a:rPr>
              <a:t>http://go.wvu.edu/210cTs4</a:t>
            </a:r>
            <a:endParaRPr lang="en-US" dirty="0">
              <a:solidFill>
                <a:srgbClr val="002855"/>
              </a:solidFill>
              <a:latin typeface="Helvetica"/>
              <a:cs typeface="Helvetica"/>
            </a:endParaRPr>
          </a:p>
          <a:p>
            <a:endParaRPr lang="en-US" dirty="0">
              <a:solidFill>
                <a:srgbClr val="002855"/>
              </a:solidFill>
            </a:endParaRPr>
          </a:p>
        </p:txBody>
      </p:sp>
    </p:spTree>
    <p:extLst>
      <p:ext uri="{BB962C8B-B14F-4D97-AF65-F5344CB8AC3E}">
        <p14:creationId xmlns:p14="http://schemas.microsoft.com/office/powerpoint/2010/main" val="2019869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F0B31C"/>
                </a:solidFill>
                <a:latin typeface="Helvetica"/>
                <a:cs typeface="Helvetica"/>
              </a:rPr>
              <a:t>UR PLATFORMS: EXTERNAL</a:t>
            </a:r>
          </a:p>
        </p:txBody>
      </p:sp>
      <p:sp>
        <p:nvSpPr>
          <p:cNvPr id="4" name="TextBox 3"/>
          <p:cNvSpPr txBox="1"/>
          <p:nvPr/>
        </p:nvSpPr>
        <p:spPr>
          <a:xfrm>
            <a:off x="628651" y="1581150"/>
            <a:ext cx="7677150" cy="2031325"/>
          </a:xfrm>
          <a:prstGeom prst="rect">
            <a:avLst/>
          </a:prstGeom>
          <a:noFill/>
        </p:spPr>
        <p:txBody>
          <a:bodyPr wrap="square" rtlCol="0">
            <a:spAutoFit/>
          </a:bodyPr>
          <a:lstStyle/>
          <a:p>
            <a:r>
              <a:rPr lang="en-US" dirty="0">
                <a:solidFill>
                  <a:srgbClr val="FFFFFF"/>
                </a:solidFill>
                <a:latin typeface="Helvetica"/>
                <a:cs typeface="Helvetica"/>
              </a:rPr>
              <a:t>Selected communications that align with the University’s primary messaging goals are posted to </a:t>
            </a:r>
            <a:r>
              <a:rPr lang="en-US" dirty="0">
                <a:solidFill>
                  <a:srgbClr val="F0B31C"/>
                </a:solidFill>
                <a:latin typeface="Helvetica"/>
                <a:cs typeface="Helvetica"/>
              </a:rPr>
              <a:t>WVU Today</a:t>
            </a:r>
            <a:r>
              <a:rPr lang="en-US" b="1" cap="all" dirty="0">
                <a:ln w="9000" cmpd="sng">
                  <a:solidFill>
                    <a:schemeClr val="accent4">
                      <a:shade val="50000"/>
                      <a:satMod val="120000"/>
                    </a:schemeClr>
                  </a:solidFill>
                  <a:prstDash val="solid"/>
                </a:ln>
                <a:solidFill>
                  <a:srgbClr val="F0B31C"/>
                </a:solidFill>
                <a:effectLst>
                  <a:reflection blurRad="12700" stA="28000" endPos="45000" dist="1000" dir="5400000" sy="-100000" algn="bl" rotWithShape="0"/>
                </a:effectLst>
                <a:latin typeface="Helvetica"/>
                <a:cs typeface="Helvetica"/>
              </a:rPr>
              <a:t> </a:t>
            </a:r>
            <a:r>
              <a:rPr lang="en-US" dirty="0">
                <a:solidFill>
                  <a:srgbClr val="FFFFFF"/>
                </a:solidFill>
                <a:latin typeface="Helvetica"/>
                <a:cs typeface="Helvetica"/>
              </a:rPr>
              <a:t>- a website that is primarily designed as a media resource. (This website is undergoing a redesign.)</a:t>
            </a:r>
          </a:p>
          <a:p>
            <a:r>
              <a:rPr lang="en-US" dirty="0">
                <a:solidFill>
                  <a:srgbClr val="FFFFFF"/>
                </a:solidFill>
                <a:latin typeface="Helvetica"/>
                <a:cs typeface="Helvetica"/>
              </a:rPr>
              <a:t> </a:t>
            </a:r>
          </a:p>
          <a:p>
            <a:r>
              <a:rPr lang="en-US" dirty="0">
                <a:solidFill>
                  <a:srgbClr val="FFFFFF"/>
                </a:solidFill>
                <a:latin typeface="Helvetica"/>
                <a:cs typeface="Helvetica"/>
              </a:rPr>
              <a:t>The items posted to WVU Today are sometimes shared individually with media via an email distribution system. Additionally, all are shared via a daily email called the </a:t>
            </a:r>
            <a:r>
              <a:rPr lang="en-US" b="1" dirty="0">
                <a:solidFill>
                  <a:srgbClr val="FFC000"/>
                </a:solidFill>
                <a:latin typeface="Helvetica"/>
                <a:cs typeface="Helvetica"/>
              </a:rPr>
              <a:t>West Virginia University News Digest</a:t>
            </a:r>
            <a:r>
              <a:rPr lang="en-US" dirty="0">
                <a:solidFill>
                  <a:srgbClr val="FFFFFF"/>
                </a:solidFill>
                <a:latin typeface="Helvetica"/>
                <a:cs typeface="Helvetica"/>
              </a:rPr>
              <a:t>.</a:t>
            </a:r>
          </a:p>
        </p:txBody>
      </p:sp>
    </p:spTree>
    <p:extLst>
      <p:ext uri="{BB962C8B-B14F-4D97-AF65-F5344CB8AC3E}">
        <p14:creationId xmlns:p14="http://schemas.microsoft.com/office/powerpoint/2010/main" val="4288958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F0B31C"/>
                </a:solidFill>
                <a:latin typeface="Helvetica"/>
                <a:cs typeface="Helvetica"/>
              </a:rPr>
              <a:t>UR PLATFORMS: INTERNAL</a:t>
            </a:r>
          </a:p>
        </p:txBody>
      </p:sp>
      <p:sp>
        <p:nvSpPr>
          <p:cNvPr id="4" name="TextBox 3"/>
          <p:cNvSpPr txBox="1"/>
          <p:nvPr/>
        </p:nvSpPr>
        <p:spPr>
          <a:xfrm>
            <a:off x="628651" y="1581150"/>
            <a:ext cx="7677150" cy="2862323"/>
          </a:xfrm>
          <a:prstGeom prst="rect">
            <a:avLst/>
          </a:prstGeom>
          <a:noFill/>
        </p:spPr>
        <p:txBody>
          <a:bodyPr wrap="square" rtlCol="0">
            <a:spAutoFit/>
          </a:bodyPr>
          <a:lstStyle/>
          <a:p>
            <a:r>
              <a:rPr lang="en-US" dirty="0">
                <a:solidFill>
                  <a:srgbClr val="FFFFFF"/>
                </a:solidFill>
                <a:latin typeface="Helvetica"/>
                <a:cs typeface="Helvetica"/>
              </a:rPr>
              <a:t>Mountaineer ENEWS is distributed at 9 a.m. Monday through Friday primarily to faculty and staff on all campuses. This email publication contains news and announcements about the University (and is also undergoing a redesign). Additional guidelines may be found at: </a:t>
            </a:r>
            <a:r>
              <a:rPr lang="en-US" u="sng" dirty="0">
                <a:solidFill>
                  <a:schemeClr val="bg1"/>
                </a:solidFill>
                <a:latin typeface="Helvetica"/>
                <a:cs typeface="Helvetica"/>
                <a:hlinkClick r:id="rId2"/>
              </a:rPr>
              <a:t>http://universityrelations.wvu.edu/communications/enews-guidelines</a:t>
            </a:r>
            <a:endParaRPr lang="en-US" dirty="0">
              <a:solidFill>
                <a:schemeClr val="bg1"/>
              </a:solidFill>
              <a:latin typeface="Helvetica"/>
              <a:cs typeface="Helvetica"/>
            </a:endParaRPr>
          </a:p>
          <a:p>
            <a:r>
              <a:rPr lang="en-US" dirty="0">
                <a:solidFill>
                  <a:srgbClr val="FFC000"/>
                </a:solidFill>
                <a:latin typeface="Helvetica"/>
                <a:cs typeface="Helvetica"/>
              </a:rPr>
              <a:t> </a:t>
            </a:r>
          </a:p>
          <a:p>
            <a:r>
              <a:rPr lang="en-US" dirty="0">
                <a:solidFill>
                  <a:srgbClr val="FFFFFF"/>
                </a:solidFill>
                <a:latin typeface="Helvetica"/>
                <a:cs typeface="Helvetica"/>
              </a:rPr>
              <a:t>For content questions, contact April Kaull at 304.293.3990. To submit an item to Mountaineer ENEWS, use the form at: </a:t>
            </a:r>
            <a:r>
              <a:rPr lang="en-US" u="sng" dirty="0">
                <a:solidFill>
                  <a:srgbClr val="FFC000"/>
                </a:solidFill>
                <a:latin typeface="Helvetica"/>
                <a:cs typeface="Helvetica"/>
                <a:hlinkClick r:id="rId3"/>
              </a:rPr>
              <a:t>http://universityrelations.wvu.edu/communications/submit-enews</a:t>
            </a:r>
            <a:endParaRPr lang="en-US" dirty="0">
              <a:solidFill>
                <a:srgbClr val="FFC000"/>
              </a:solidFill>
              <a:latin typeface="Helvetica"/>
              <a:cs typeface="Helvetica"/>
            </a:endParaRPr>
          </a:p>
          <a:p>
            <a:endParaRPr lang="en-US" dirty="0">
              <a:solidFill>
                <a:srgbClr val="FFC000"/>
              </a:solidFill>
              <a:latin typeface="Helvetica"/>
              <a:cs typeface="Helvetica"/>
            </a:endParaRPr>
          </a:p>
        </p:txBody>
      </p:sp>
    </p:spTree>
    <p:extLst>
      <p:ext uri="{BB962C8B-B14F-4D97-AF65-F5344CB8AC3E}">
        <p14:creationId xmlns:p14="http://schemas.microsoft.com/office/powerpoint/2010/main" val="3652543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solidFill>
                  <a:srgbClr val="F0B31C"/>
                </a:solidFill>
                <a:latin typeface="Helvetica"/>
                <a:cs typeface="Helvetica"/>
              </a:rPr>
              <a:t>UR PLATFORMS: INTERNAL (cont.)</a:t>
            </a:r>
          </a:p>
        </p:txBody>
      </p:sp>
      <p:sp>
        <p:nvSpPr>
          <p:cNvPr id="4" name="TextBox 3"/>
          <p:cNvSpPr txBox="1"/>
          <p:nvPr/>
        </p:nvSpPr>
        <p:spPr>
          <a:xfrm>
            <a:off x="628651" y="1581150"/>
            <a:ext cx="7677150" cy="1754327"/>
          </a:xfrm>
          <a:prstGeom prst="rect">
            <a:avLst/>
          </a:prstGeom>
          <a:noFill/>
        </p:spPr>
        <p:txBody>
          <a:bodyPr wrap="square" rtlCol="0">
            <a:spAutoFit/>
          </a:bodyPr>
          <a:lstStyle/>
          <a:p>
            <a:r>
              <a:rPr lang="en-US" dirty="0">
                <a:solidFill>
                  <a:srgbClr val="FFFFFF"/>
                </a:solidFill>
                <a:latin typeface="Helvetica"/>
                <a:cs typeface="Helvetica"/>
              </a:rPr>
              <a:t>UR/Communications also publishes and distributes WVU Weekly each Monday at 1 p.m. </a:t>
            </a:r>
          </a:p>
          <a:p>
            <a:endParaRPr lang="en-US" dirty="0">
              <a:solidFill>
                <a:srgbClr val="FFFFFF"/>
              </a:solidFill>
              <a:latin typeface="Helvetica"/>
              <a:cs typeface="Helvetica"/>
            </a:endParaRPr>
          </a:p>
          <a:p>
            <a:r>
              <a:rPr lang="en-US" dirty="0">
                <a:solidFill>
                  <a:srgbClr val="FFFFFF"/>
                </a:solidFill>
                <a:latin typeface="Helvetica"/>
                <a:cs typeface="Helvetica"/>
              </a:rPr>
              <a:t>This email publication contains a high-level communications, a review of the past week, topics related to higher education, a preview of upcoming events and media mentions of WVU in the past week. </a:t>
            </a:r>
          </a:p>
        </p:txBody>
      </p:sp>
    </p:spTree>
    <p:extLst>
      <p:ext uri="{BB962C8B-B14F-4D97-AF65-F5344CB8AC3E}">
        <p14:creationId xmlns:p14="http://schemas.microsoft.com/office/powerpoint/2010/main" val="1424858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rgbClr val="002855"/>
                </a:solidFill>
                <a:latin typeface="Helvetica"/>
                <a:cs typeface="Helvetica"/>
              </a:rPr>
              <a:t>UNIVERSITY RELATIONS/COMMUNICATIONS</a:t>
            </a:r>
            <a:br>
              <a:rPr lang="en-US" sz="2800" b="1" dirty="0">
                <a:solidFill>
                  <a:srgbClr val="002855"/>
                </a:solidFill>
                <a:latin typeface="Helvetica"/>
                <a:cs typeface="Helvetica"/>
              </a:rPr>
            </a:br>
            <a:r>
              <a:rPr lang="en-US" sz="2800" b="1" dirty="0">
                <a:solidFill>
                  <a:srgbClr val="F0B31C"/>
                </a:solidFill>
                <a:latin typeface="Helvetica"/>
                <a:cs typeface="Helvetica"/>
              </a:rPr>
              <a:t>Helpful Writing Tips (1/4)</a:t>
            </a:r>
          </a:p>
        </p:txBody>
      </p:sp>
      <p:sp>
        <p:nvSpPr>
          <p:cNvPr id="3" name="TextBox 2">
            <a:extLst>
              <a:ext uri="{FF2B5EF4-FFF2-40B4-BE49-F238E27FC236}">
                <a16:creationId xmlns:a16="http://schemas.microsoft.com/office/drawing/2014/main" id="{31140107-DF75-4BD3-8FFB-ACEAA92436DC}"/>
              </a:ext>
            </a:extLst>
          </p:cNvPr>
          <p:cNvSpPr txBox="1"/>
          <p:nvPr/>
        </p:nvSpPr>
        <p:spPr>
          <a:xfrm>
            <a:off x="762000" y="1428751"/>
            <a:ext cx="7620000" cy="2800767"/>
          </a:xfrm>
          <a:prstGeom prst="rect">
            <a:avLst/>
          </a:prstGeom>
          <a:noFill/>
        </p:spPr>
        <p:txBody>
          <a:bodyPr wrap="square" rtlCol="0">
            <a:spAutoFit/>
          </a:bodyPr>
          <a:lstStyle/>
          <a:p>
            <a:r>
              <a:rPr lang="en-US" sz="1600" b="1" dirty="0">
                <a:latin typeface="Helvetica" panose="020B0604020202020204" pitchFamily="34" charset="0"/>
                <a:cs typeface="Helvetica" panose="020B0604020202020204" pitchFamily="34" charset="0"/>
              </a:rPr>
              <a:t>Goal</a:t>
            </a:r>
          </a:p>
          <a:p>
            <a:r>
              <a:rPr lang="en-US" sz="1400" dirty="0">
                <a:latin typeface="Helvetica" panose="020B0604020202020204" pitchFamily="34" charset="0"/>
                <a:cs typeface="Helvetica" panose="020B0604020202020204" pitchFamily="34" charset="0"/>
              </a:rPr>
              <a:t>What do you want this story to do? Point to an outcome in line with the University’s goals. If you’re looking for donors, make it about something that inspires gift giving. If you want students to enroll, give them a reason to enroll. And make it a reason that would encourage you to enroll at WVU.</a:t>
            </a:r>
          </a:p>
          <a:p>
            <a:endParaRPr lang="en-US" sz="1400" dirty="0">
              <a:latin typeface="Helvetica" panose="020B0604020202020204" pitchFamily="34" charset="0"/>
              <a:cs typeface="Helvetica" panose="020B0604020202020204" pitchFamily="34" charset="0"/>
            </a:endParaRPr>
          </a:p>
          <a:p>
            <a:r>
              <a:rPr lang="en-US" sz="1600" b="1" dirty="0">
                <a:latin typeface="Helvetica" panose="020B0604020202020204" pitchFamily="34" charset="0"/>
                <a:cs typeface="Helvetica" panose="020B0604020202020204" pitchFamily="34" charset="0"/>
              </a:rPr>
              <a:t>Focus</a:t>
            </a:r>
          </a:p>
          <a:p>
            <a:r>
              <a:rPr lang="en-US" sz="1400" dirty="0">
                <a:latin typeface="Helvetica" panose="020B0604020202020204" pitchFamily="34" charset="0"/>
                <a:cs typeface="Helvetica" panose="020B0604020202020204" pitchFamily="34" charset="0"/>
              </a:rPr>
              <a:t>What’s the story really about? On the surface, it may be about a student who wants to cure Alzheimer’s, but what it’s really about is a granddaughter’s inspiration and desire to make life better for others. Or it may be about a grant to produce a documentary on research, but what it’s really about is finding and training the next generation of scientists.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4049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rgbClr val="002855"/>
                </a:solidFill>
                <a:latin typeface="Helvetica"/>
                <a:cs typeface="Helvetica"/>
              </a:rPr>
              <a:t>UNIVERSITY RELATIONS/COMMUNICATIONS</a:t>
            </a:r>
            <a:br>
              <a:rPr lang="en-US" sz="2800" b="1" dirty="0">
                <a:solidFill>
                  <a:srgbClr val="002855"/>
                </a:solidFill>
                <a:latin typeface="Helvetica"/>
                <a:cs typeface="Helvetica"/>
              </a:rPr>
            </a:br>
            <a:r>
              <a:rPr lang="en-US" sz="2800" b="1" dirty="0">
                <a:solidFill>
                  <a:srgbClr val="F0B31C"/>
                </a:solidFill>
                <a:latin typeface="Helvetica"/>
                <a:cs typeface="Helvetica"/>
              </a:rPr>
              <a:t>Helpful Writing Tips (2/4)</a:t>
            </a:r>
          </a:p>
        </p:txBody>
      </p:sp>
      <p:sp>
        <p:nvSpPr>
          <p:cNvPr id="4" name="TextBox 3">
            <a:extLst>
              <a:ext uri="{FF2B5EF4-FFF2-40B4-BE49-F238E27FC236}">
                <a16:creationId xmlns:a16="http://schemas.microsoft.com/office/drawing/2014/main" id="{1076FFEA-4EEE-4D7A-8075-E54451314B96}"/>
              </a:ext>
            </a:extLst>
          </p:cNvPr>
          <p:cNvSpPr txBox="1"/>
          <p:nvPr/>
        </p:nvSpPr>
        <p:spPr>
          <a:xfrm>
            <a:off x="685800" y="1428749"/>
            <a:ext cx="8077200" cy="3016210"/>
          </a:xfrm>
          <a:prstGeom prst="rect">
            <a:avLst/>
          </a:prstGeom>
          <a:noFill/>
        </p:spPr>
        <p:txBody>
          <a:bodyPr wrap="square" rtlCol="0">
            <a:spAutoFit/>
          </a:bodyPr>
          <a:lstStyle/>
          <a:p>
            <a:r>
              <a:rPr lang="en-US" sz="1400" b="1" dirty="0">
                <a:latin typeface="Helvetica" panose="020B0604020202020204" pitchFamily="34" charset="0"/>
                <a:cs typeface="Helvetica" panose="020B0604020202020204" pitchFamily="34" charset="0"/>
              </a:rPr>
              <a:t>Audience</a:t>
            </a:r>
          </a:p>
          <a:p>
            <a:r>
              <a:rPr lang="en-US" sz="1200" dirty="0">
                <a:latin typeface="Helvetica" panose="020B0604020202020204" pitchFamily="34" charset="0"/>
                <a:cs typeface="Helvetica" panose="020B0604020202020204" pitchFamily="34" charset="0"/>
              </a:rPr>
              <a:t>Remember, not everyone reading this is familiar with your college, your research, your awards or even WVU. Always be mindful of the story’s audience, which could be the general public, prospective students, alumni, prospective faculty, donors or any combination of these. The telling of the story will change based on the target. Even if the person you’re interviewing describes it in complicated and/or scientific terms, it’s your job to write the story in a manner that will be easily understood. Refrain from pulling sentences and/or phrases from Wikipedia or other websites to clarify information – put it in layman’s terms.</a:t>
            </a:r>
          </a:p>
          <a:p>
            <a:endParaRPr lang="en-US" sz="1200" dirty="0">
              <a:latin typeface="Helvetica" panose="020B0604020202020204" pitchFamily="34" charset="0"/>
              <a:cs typeface="Helvetica" panose="020B0604020202020204" pitchFamily="34" charset="0"/>
            </a:endParaRPr>
          </a:p>
          <a:p>
            <a:r>
              <a:rPr lang="en-US" sz="1400" b="1" dirty="0">
                <a:latin typeface="Helvetica" panose="020B0604020202020204" pitchFamily="34" charset="0"/>
                <a:cs typeface="Helvetica" panose="020B0604020202020204" pitchFamily="34" charset="0"/>
              </a:rPr>
              <a:t>Grants</a:t>
            </a:r>
          </a:p>
          <a:p>
            <a:r>
              <a:rPr lang="en-US" sz="1200" dirty="0">
                <a:latin typeface="Helvetica" panose="020B0604020202020204" pitchFamily="34" charset="0"/>
                <a:cs typeface="Helvetica" panose="020B0604020202020204" pitchFamily="34" charset="0"/>
              </a:rPr>
              <a:t>Many of the story ideas that cross your desk involve the receipt of a grant. Rarely is the grant, or its dollar amount the news. The news in any grant story is what can be done with the money that is interesting, innovative, beneficial and/or unique. Unless an award is the largest ever received, the dollar amount should rarely be in the introductory paragraphs of a story. Even if it’s a large dollar amount, the scope and importance of the project usually outweighs the significance of the dollar amount.</a:t>
            </a:r>
          </a:p>
          <a:p>
            <a:endParaRPr lang="en-US" dirty="0"/>
          </a:p>
        </p:txBody>
      </p:sp>
    </p:spTree>
    <p:extLst>
      <p:ext uri="{BB962C8B-B14F-4D97-AF65-F5344CB8AC3E}">
        <p14:creationId xmlns:p14="http://schemas.microsoft.com/office/powerpoint/2010/main" val="1562144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rgbClr val="002855"/>
                </a:solidFill>
                <a:latin typeface="Helvetica"/>
                <a:cs typeface="Helvetica"/>
              </a:rPr>
              <a:t>UNIVERSITY RELATIONS/COMMUNICATIONS</a:t>
            </a:r>
            <a:br>
              <a:rPr lang="en-US" sz="2800" b="1" dirty="0">
                <a:solidFill>
                  <a:srgbClr val="002855"/>
                </a:solidFill>
                <a:latin typeface="Helvetica"/>
                <a:cs typeface="Helvetica"/>
              </a:rPr>
            </a:br>
            <a:r>
              <a:rPr lang="en-US" sz="2800" b="1" dirty="0">
                <a:solidFill>
                  <a:srgbClr val="F0B31C"/>
                </a:solidFill>
                <a:latin typeface="Helvetica"/>
                <a:cs typeface="Helvetica"/>
              </a:rPr>
              <a:t>Helpful Writing Tips (3/4)</a:t>
            </a:r>
          </a:p>
        </p:txBody>
      </p:sp>
      <p:sp>
        <p:nvSpPr>
          <p:cNvPr id="3" name="TextBox 2">
            <a:extLst>
              <a:ext uri="{FF2B5EF4-FFF2-40B4-BE49-F238E27FC236}">
                <a16:creationId xmlns:a16="http://schemas.microsoft.com/office/drawing/2014/main" id="{C620C0F1-4961-4079-BBD6-BB8920836466}"/>
              </a:ext>
            </a:extLst>
          </p:cNvPr>
          <p:cNvSpPr txBox="1"/>
          <p:nvPr/>
        </p:nvSpPr>
        <p:spPr>
          <a:xfrm>
            <a:off x="685800" y="1123950"/>
            <a:ext cx="7772400" cy="3416320"/>
          </a:xfrm>
          <a:prstGeom prst="rect">
            <a:avLst/>
          </a:prstGeom>
          <a:noFill/>
        </p:spPr>
        <p:txBody>
          <a:bodyPr wrap="square" rtlCol="0">
            <a:spAutoFit/>
          </a:bodyPr>
          <a:lstStyle/>
          <a:p>
            <a:r>
              <a:rPr lang="en-US" sz="1400" b="1" dirty="0">
                <a:latin typeface="Helvetica" panose="020B0604020202020204" pitchFamily="34" charset="0"/>
                <a:cs typeface="Helvetica" panose="020B0604020202020204" pitchFamily="34" charset="0"/>
              </a:rPr>
              <a:t>Awards</a:t>
            </a:r>
          </a:p>
          <a:p>
            <a:r>
              <a:rPr lang="en-US" sz="1200" dirty="0">
                <a:latin typeface="Helvetica" panose="020B0604020202020204" pitchFamily="34" charset="0"/>
                <a:cs typeface="Helvetica" panose="020B0604020202020204" pitchFamily="34" charset="0"/>
              </a:rPr>
              <a:t>Faculty and student awards are chances to showcase the work done in your department or college. These stories give you a chance to put the everyday work of your unit under a news spotlight. Don’t merely list the award, a “happy and thrilled” quote, background on the recipient and background on the awarding organization. Tell the story of the person and their research or their scholarship.</a:t>
            </a:r>
          </a:p>
          <a:p>
            <a:endParaRPr lang="en-US" sz="1200" dirty="0">
              <a:latin typeface="Helvetica" panose="020B0604020202020204" pitchFamily="34" charset="0"/>
              <a:cs typeface="Helvetica" panose="020B0604020202020204" pitchFamily="34" charset="0"/>
            </a:endParaRPr>
          </a:p>
          <a:p>
            <a:r>
              <a:rPr lang="en-US" sz="1400" b="1" dirty="0">
                <a:latin typeface="Helvetica" panose="020B0604020202020204" pitchFamily="34" charset="0"/>
                <a:cs typeface="Helvetica" panose="020B0604020202020204" pitchFamily="34" charset="0"/>
              </a:rPr>
              <a:t>Acronyms</a:t>
            </a:r>
          </a:p>
          <a:p>
            <a:r>
              <a:rPr lang="en-US" sz="1200" dirty="0">
                <a:latin typeface="Helvetica" panose="020B0604020202020204" pitchFamily="34" charset="0"/>
                <a:cs typeface="Helvetica" panose="020B0604020202020204" pitchFamily="34" charset="0"/>
              </a:rPr>
              <a:t>When asking yourself if you should insert an acronym into your story, the answer is “probably not.” Certain instantly recognizable acronyms are allowed on first reference, including FBI and CIA. But generally, write out the name of the organization on first reference, and use the acronym on second and subsequent references. Do not put the acronym in parenthesis following the first reference. If the acronym can’t be understood in context on subsequent references, do not use it at all.</a:t>
            </a:r>
          </a:p>
          <a:p>
            <a:endParaRPr lang="en-US" sz="1200" dirty="0">
              <a:latin typeface="Helvetica" panose="020B0604020202020204" pitchFamily="34" charset="0"/>
              <a:cs typeface="Helvetica" panose="020B0604020202020204" pitchFamily="34" charset="0"/>
            </a:endParaRPr>
          </a:p>
          <a:p>
            <a:r>
              <a:rPr lang="en-US" sz="1400" b="1" dirty="0">
                <a:latin typeface="Helvetica" panose="020B0604020202020204" pitchFamily="34" charset="0"/>
                <a:cs typeface="Helvetica" panose="020B0604020202020204" pitchFamily="34" charset="0"/>
              </a:rPr>
              <a:t>West Virginia University</a:t>
            </a:r>
          </a:p>
          <a:p>
            <a:r>
              <a:rPr lang="en-US" sz="1200" dirty="0">
                <a:latin typeface="Helvetica" panose="020B0604020202020204" pitchFamily="34" charset="0"/>
                <a:cs typeface="Helvetica" panose="020B0604020202020204" pitchFamily="34" charset="0"/>
              </a:rPr>
              <a:t>West Virginia University must be spelled out on first reference and thereafter written as WVU. The institution is also known as the University on second reference.</a:t>
            </a:r>
          </a:p>
          <a:p>
            <a:endParaRPr lang="en-US" dirty="0"/>
          </a:p>
        </p:txBody>
      </p:sp>
    </p:spTree>
    <p:extLst>
      <p:ext uri="{BB962C8B-B14F-4D97-AF65-F5344CB8AC3E}">
        <p14:creationId xmlns:p14="http://schemas.microsoft.com/office/powerpoint/2010/main" val="2705710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rgbClr val="002855"/>
                </a:solidFill>
                <a:latin typeface="Helvetica"/>
                <a:cs typeface="Helvetica"/>
              </a:rPr>
              <a:t>UNIVERSITY RELATIONS/COMMUNICATIONS</a:t>
            </a:r>
            <a:br>
              <a:rPr lang="en-US" sz="2800" b="1" dirty="0">
                <a:solidFill>
                  <a:srgbClr val="002855"/>
                </a:solidFill>
                <a:latin typeface="Helvetica"/>
                <a:cs typeface="Helvetica"/>
              </a:rPr>
            </a:br>
            <a:r>
              <a:rPr lang="en-US" sz="2800" b="1" dirty="0">
                <a:solidFill>
                  <a:srgbClr val="F0B31C"/>
                </a:solidFill>
                <a:latin typeface="Helvetica"/>
                <a:cs typeface="Helvetica"/>
              </a:rPr>
              <a:t>Helpful Writing Tips (4/4)</a:t>
            </a:r>
          </a:p>
        </p:txBody>
      </p:sp>
      <p:sp>
        <p:nvSpPr>
          <p:cNvPr id="4" name="TextBox 3">
            <a:extLst>
              <a:ext uri="{FF2B5EF4-FFF2-40B4-BE49-F238E27FC236}">
                <a16:creationId xmlns:a16="http://schemas.microsoft.com/office/drawing/2014/main" id="{430F68A0-FB53-4733-95C0-C808F26F2266}"/>
              </a:ext>
            </a:extLst>
          </p:cNvPr>
          <p:cNvSpPr txBox="1"/>
          <p:nvPr/>
        </p:nvSpPr>
        <p:spPr>
          <a:xfrm>
            <a:off x="685800" y="1352550"/>
            <a:ext cx="7696200" cy="3216265"/>
          </a:xfrm>
          <a:prstGeom prst="rect">
            <a:avLst/>
          </a:prstGeom>
          <a:noFill/>
        </p:spPr>
        <p:txBody>
          <a:bodyPr wrap="square" rtlCol="0">
            <a:spAutoFit/>
          </a:bodyPr>
          <a:lstStyle/>
          <a:p>
            <a:r>
              <a:rPr lang="en-US" sz="1200" b="1" dirty="0">
                <a:latin typeface="Helvetica" panose="020B0604020202020204" pitchFamily="34" charset="0"/>
                <a:cs typeface="Helvetica" panose="020B0604020202020204" pitchFamily="34" charset="0"/>
              </a:rPr>
              <a:t>Hyperlinks</a:t>
            </a:r>
          </a:p>
          <a:p>
            <a:r>
              <a:rPr lang="en-US" sz="1100" dirty="0">
                <a:latin typeface="Helvetica" panose="020B0604020202020204" pitchFamily="34" charset="0"/>
                <a:cs typeface="Helvetica" panose="020B0604020202020204" pitchFamily="34" charset="0"/>
              </a:rPr>
              <a:t>Every story must have hyperlinks to internal WVU Web pages. Link to the WVU homepage, the colleges or schools mentioned in the story, any professors or WVU individuals who have WVU page and are pertinent to the story. As a rule, do not link to outside organizations. A few exceptions include links to event sign-ups hosted on other sites and sparing use of links to artist work if used to attract visitors to a WVU event.</a:t>
            </a:r>
          </a:p>
          <a:p>
            <a:endParaRPr lang="en-US" sz="1100" dirty="0">
              <a:latin typeface="Helvetica" panose="020B0604020202020204" pitchFamily="34" charset="0"/>
              <a:cs typeface="Helvetica" panose="020B0604020202020204" pitchFamily="34" charset="0"/>
            </a:endParaRPr>
          </a:p>
          <a:p>
            <a:r>
              <a:rPr lang="en-US" sz="1100" dirty="0">
                <a:latin typeface="Helvetica" panose="020B0604020202020204" pitchFamily="34" charset="0"/>
                <a:cs typeface="Helvetica" panose="020B0604020202020204" pitchFamily="34" charset="0"/>
              </a:rPr>
              <a:t>Due to the importance of links, the tagline must be used on all WVU stories exactly as shown here: </a:t>
            </a:r>
          </a:p>
          <a:p>
            <a:r>
              <a:rPr lang="en-US" sz="1100" dirty="0">
                <a:latin typeface="Helvetica" panose="020B0604020202020204" pitchFamily="34" charset="0"/>
                <a:cs typeface="Helvetica" panose="020B0604020202020204" pitchFamily="34" charset="0"/>
              </a:rPr>
              <a:t>	Check </a:t>
            </a:r>
            <a:r>
              <a:rPr lang="en-US" sz="1100" u="sng" dirty="0">
                <a:latin typeface="Helvetica" panose="020B0604020202020204" pitchFamily="34" charset="0"/>
                <a:cs typeface="Helvetica" panose="020B0604020202020204" pitchFamily="34" charset="0"/>
                <a:hlinkClick r:id="rId2"/>
              </a:rPr>
              <a:t>http://wvutoday.wvu.edu</a:t>
            </a:r>
            <a:r>
              <a:rPr lang="en-US" sz="1100" dirty="0">
                <a:latin typeface="Helvetica" panose="020B0604020202020204" pitchFamily="34" charset="0"/>
                <a:cs typeface="Helvetica" panose="020B0604020202020204" pitchFamily="34" charset="0"/>
              </a:rPr>
              <a:t> daily for the latest news from the University. </a:t>
            </a:r>
            <a:br>
              <a:rPr lang="en-US" sz="1100" dirty="0">
                <a:latin typeface="Helvetica" panose="020B0604020202020204" pitchFamily="34" charset="0"/>
                <a:cs typeface="Helvetica" panose="020B0604020202020204" pitchFamily="34" charset="0"/>
              </a:rPr>
            </a:br>
            <a:r>
              <a:rPr lang="en-US" sz="1100" dirty="0">
                <a:latin typeface="Helvetica" panose="020B0604020202020204" pitchFamily="34" charset="0"/>
                <a:cs typeface="Helvetica" panose="020B0604020202020204" pitchFamily="34" charset="0"/>
              </a:rPr>
              <a:t>	Follow @WVUToday on Twitter.</a:t>
            </a:r>
          </a:p>
          <a:p>
            <a:endParaRPr lang="en-US" sz="1100" dirty="0">
              <a:latin typeface="Helvetica" panose="020B0604020202020204" pitchFamily="34" charset="0"/>
              <a:cs typeface="Helvetica" panose="020B0604020202020204" pitchFamily="34" charset="0"/>
            </a:endParaRPr>
          </a:p>
          <a:p>
            <a:r>
              <a:rPr lang="en-US" sz="1200" b="1" dirty="0">
                <a:latin typeface="Helvetica" panose="020B0604020202020204" pitchFamily="34" charset="0"/>
                <a:cs typeface="Helvetica" panose="020B0604020202020204" pitchFamily="34" charset="0"/>
              </a:rPr>
              <a:t>Photos</a:t>
            </a:r>
            <a:br>
              <a:rPr lang="en-US" sz="1200" dirty="0">
                <a:latin typeface="Helvetica" panose="020B0604020202020204" pitchFamily="34" charset="0"/>
                <a:cs typeface="Helvetica" panose="020B0604020202020204" pitchFamily="34" charset="0"/>
              </a:rPr>
            </a:br>
            <a:r>
              <a:rPr lang="en-US" sz="1100" u="sng" dirty="0">
                <a:latin typeface="Helvetica" panose="020B0604020202020204" pitchFamily="34" charset="0"/>
                <a:cs typeface="Helvetica" panose="020B0604020202020204" pitchFamily="34" charset="0"/>
              </a:rPr>
              <a:t>EVERY</a:t>
            </a:r>
            <a:r>
              <a:rPr lang="en-US" sz="1100" dirty="0">
                <a:latin typeface="Helvetica" panose="020B0604020202020204" pitchFamily="34" charset="0"/>
                <a:cs typeface="Helvetica" panose="020B0604020202020204" pitchFamily="34" charset="0"/>
              </a:rPr>
              <a:t> release should be accompanied by a photo(s) or art (graphic, etc.). If you are not sure about what is appropriate – just ask and UR/Communications can help.</a:t>
            </a:r>
          </a:p>
          <a:p>
            <a:endParaRPr lang="en-US" sz="1400" b="1" dirty="0">
              <a:latin typeface="Helvetica" panose="020B0604020202020204" pitchFamily="34" charset="0"/>
              <a:cs typeface="Helvetica" panose="020B0604020202020204" pitchFamily="34" charset="0"/>
            </a:endParaRPr>
          </a:p>
          <a:p>
            <a:r>
              <a:rPr lang="en-US" sz="1200" b="1" dirty="0">
                <a:latin typeface="Helvetica" panose="020B0604020202020204" pitchFamily="34" charset="0"/>
                <a:cs typeface="Helvetica" panose="020B0604020202020204" pitchFamily="34" charset="0"/>
              </a:rPr>
              <a:t>Style</a:t>
            </a:r>
          </a:p>
          <a:p>
            <a:r>
              <a:rPr lang="en-US" sz="1100" dirty="0">
                <a:latin typeface="Helvetica" panose="020B0604020202020204" pitchFamily="34" charset="0"/>
                <a:cs typeface="Helvetica" panose="020B0604020202020204" pitchFamily="34" charset="0"/>
              </a:rPr>
              <a:t>When creating releases, please use the Associated Press Stylebook, the world’s standard for media writing.</a:t>
            </a:r>
          </a:p>
          <a:p>
            <a:endParaRPr lang="en-US" dirty="0"/>
          </a:p>
        </p:txBody>
      </p:sp>
    </p:spTree>
    <p:extLst>
      <p:ext uri="{BB962C8B-B14F-4D97-AF65-F5344CB8AC3E}">
        <p14:creationId xmlns:p14="http://schemas.microsoft.com/office/powerpoint/2010/main" val="2499607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47750"/>
            <a:ext cx="4800600" cy="2667000"/>
          </a:xfrm>
        </p:spPr>
        <p:txBody>
          <a:bodyPr>
            <a:normAutofit/>
          </a:bodyPr>
          <a:lstStyle/>
          <a:p>
            <a:r>
              <a:rPr lang="en-US" b="1" dirty="0">
                <a:solidFill>
                  <a:srgbClr val="002855"/>
                </a:solidFill>
                <a:latin typeface="Helvetica"/>
                <a:cs typeface="Helvetica"/>
              </a:rPr>
              <a:t>IT’S ALL ABOUT RELATIONSHIPS</a:t>
            </a:r>
          </a:p>
        </p:txBody>
      </p:sp>
      <p:sp>
        <p:nvSpPr>
          <p:cNvPr id="3" name="TextBox 2">
            <a:extLst>
              <a:ext uri="{FF2B5EF4-FFF2-40B4-BE49-F238E27FC236}">
                <a16:creationId xmlns:a16="http://schemas.microsoft.com/office/drawing/2014/main" id="{18B9EC82-A901-4CB5-A11A-D95C00177665}"/>
              </a:ext>
            </a:extLst>
          </p:cNvPr>
          <p:cNvSpPr txBox="1"/>
          <p:nvPr/>
        </p:nvSpPr>
        <p:spPr>
          <a:xfrm>
            <a:off x="5014570" y="57150"/>
            <a:ext cx="4053230" cy="5092958"/>
          </a:xfrm>
          <a:prstGeom prst="rect">
            <a:avLst/>
          </a:prstGeom>
          <a:solidFill>
            <a:schemeClr val="bg1"/>
          </a:solidFill>
        </p:spPr>
        <p:txBody>
          <a:bodyPr wrap="square" rtlCol="0">
            <a:spAutoFit/>
          </a:bodyPr>
          <a:lstStyle/>
          <a:p>
            <a:r>
              <a:rPr lang="en-US" sz="800" dirty="0">
                <a:latin typeface="Helvetica" panose="020B0604020202020204" pitchFamily="34" charset="0"/>
                <a:cs typeface="Helvetica" panose="020B0604020202020204" pitchFamily="34" charset="0"/>
              </a:rPr>
              <a:t>Remember that the media define what the "news" is. The best chance of placement success comes from having a good story to tell in the first place -not by force-feeding good news to media outlets. </a:t>
            </a:r>
          </a:p>
          <a:p>
            <a:endParaRPr lang="en-US" sz="800" dirty="0">
              <a:latin typeface="Helvetica" panose="020B0604020202020204" pitchFamily="34" charset="0"/>
              <a:cs typeface="Helvetica" panose="020B0604020202020204" pitchFamily="34" charset="0"/>
            </a:endParaRPr>
          </a:p>
          <a:p>
            <a:r>
              <a:rPr lang="en-US" sz="800" dirty="0">
                <a:latin typeface="Helvetica" panose="020B0604020202020204" pitchFamily="34" charset="0"/>
                <a:cs typeface="Helvetica" panose="020B0604020202020204" pitchFamily="34" charset="0"/>
              </a:rPr>
              <a:t>Be accessible and reliable. Get to know the reporters who cover stories in your area of expertise. That way, when you want to pitch them a story or do damage control, your motives aren't suspect. </a:t>
            </a:r>
          </a:p>
          <a:p>
            <a:endParaRPr lang="en-US" sz="800" dirty="0">
              <a:latin typeface="Helvetica" panose="020B0604020202020204" pitchFamily="34" charset="0"/>
              <a:cs typeface="Helvetica" panose="020B0604020202020204" pitchFamily="34" charset="0"/>
            </a:endParaRPr>
          </a:p>
          <a:p>
            <a:r>
              <a:rPr lang="en-US" sz="800" dirty="0">
                <a:latin typeface="Helvetica" panose="020B0604020202020204" pitchFamily="34" charset="0"/>
                <a:cs typeface="Helvetica" panose="020B0604020202020204" pitchFamily="34" charset="0"/>
              </a:rPr>
              <a:t>When conducting an interview, know the reporter's audience. That helps define your message points. Ask about deadlines before you start speaking; find out how they prefer to be communicated with - in person, on phone, email; let them know you appreciate their efforts - but don't thank them for "good publicity." Thank them for bringing an important story to the public's attention. </a:t>
            </a:r>
          </a:p>
          <a:p>
            <a:endParaRPr lang="en-US" sz="800" dirty="0">
              <a:latin typeface="Helvetica" panose="020B0604020202020204" pitchFamily="34" charset="0"/>
              <a:cs typeface="Helvetica" panose="020B0604020202020204" pitchFamily="34" charset="0"/>
            </a:endParaRPr>
          </a:p>
          <a:p>
            <a:r>
              <a:rPr lang="en-US" sz="800" dirty="0">
                <a:latin typeface="Helvetica" panose="020B0604020202020204" pitchFamily="34" charset="0"/>
                <a:cs typeface="Helvetica" panose="020B0604020202020204" pitchFamily="34" charset="0"/>
              </a:rPr>
              <a:t>Treat reporters how you would like to be treated. Be positive; don't get caught up in negativity - even if they are surly and rude. Stick to the facts and the issues. They might try to push your buttons, but just stay calm and focused. Remember that you are not only representing yourself, but WVU and the State.</a:t>
            </a:r>
          </a:p>
          <a:p>
            <a:endParaRPr lang="en-US" sz="800" dirty="0">
              <a:latin typeface="Helvetica" panose="020B0604020202020204" pitchFamily="34" charset="0"/>
              <a:cs typeface="Helvetica" panose="020B0604020202020204" pitchFamily="34" charset="0"/>
            </a:endParaRPr>
          </a:p>
          <a:p>
            <a:r>
              <a:rPr lang="en-US" sz="800" dirty="0">
                <a:latin typeface="Helvetica" panose="020B0604020202020204" pitchFamily="34" charset="0"/>
                <a:cs typeface="Helvetica" panose="020B0604020202020204" pitchFamily="34" charset="0"/>
              </a:rPr>
              <a:t>Tell the truth. Keep it simple. You are not obligated to tell all that you know, but what you do say must be accurate and truthful. </a:t>
            </a:r>
          </a:p>
          <a:p>
            <a:endParaRPr lang="en-US" sz="800" dirty="0">
              <a:latin typeface="Helvetica" panose="020B0604020202020204" pitchFamily="34" charset="0"/>
              <a:cs typeface="Helvetica" panose="020B0604020202020204" pitchFamily="34" charset="0"/>
            </a:endParaRPr>
          </a:p>
          <a:p>
            <a:r>
              <a:rPr lang="en-US" sz="800" dirty="0">
                <a:latin typeface="Helvetica" panose="020B0604020202020204" pitchFamily="34" charset="0"/>
                <a:cs typeface="Helvetica" panose="020B0604020202020204" pitchFamily="34" charset="0"/>
              </a:rPr>
              <a:t>If you don't know the answer, tell the reporter that - but that you will try to research it quickly and get back to them. If they bring up untruths or facts that you aren't familiar with, it's fine to say, "I don't know that to be true, but here's what I do know." </a:t>
            </a:r>
          </a:p>
          <a:p>
            <a:endParaRPr lang="en-US" sz="800" dirty="0">
              <a:latin typeface="Helvetica" panose="020B0604020202020204" pitchFamily="34" charset="0"/>
              <a:cs typeface="Helvetica" panose="020B0604020202020204" pitchFamily="34" charset="0"/>
            </a:endParaRPr>
          </a:p>
          <a:p>
            <a:r>
              <a:rPr lang="en-US" sz="800" dirty="0">
                <a:latin typeface="Helvetica" panose="020B0604020202020204" pitchFamily="34" charset="0"/>
                <a:cs typeface="Helvetica" panose="020B0604020202020204" pitchFamily="34" charset="0"/>
              </a:rPr>
              <a:t>You do have the right to decline an Interview, and In some cases, that's wise. For example, if a reporter is targeting an Individual regarding a personnel issue, then he or she could politely refer them to a third party - an attorney or a University spokesperson. But don't say "no comment." It can sometimes imply guilt or that you have something to hide. I usually say, "I can't talk about that because it's in litigation, but if I can help you on another matter I will." </a:t>
            </a:r>
          </a:p>
          <a:p>
            <a:endParaRPr lang="en-US" sz="800" dirty="0">
              <a:latin typeface="Helvetica" panose="020B0604020202020204" pitchFamily="34" charset="0"/>
              <a:cs typeface="Helvetica" panose="020B0604020202020204" pitchFamily="34" charset="0"/>
            </a:endParaRPr>
          </a:p>
          <a:p>
            <a:r>
              <a:rPr lang="en-US" sz="800" dirty="0">
                <a:latin typeface="Helvetica" panose="020B0604020202020204" pitchFamily="34" charset="0"/>
                <a:cs typeface="Helvetica" panose="020B0604020202020204" pitchFamily="34" charset="0"/>
              </a:rPr>
              <a:t>You are always on the record when in the presence of a reporter, whether that is in person or on the phone or by email. So, if you aren't comfortable saying something, don’t.</a:t>
            </a:r>
          </a:p>
          <a:p>
            <a:endParaRPr lang="en-US" sz="800" dirty="0">
              <a:latin typeface="Helvetica" panose="020B0604020202020204" pitchFamily="34" charset="0"/>
              <a:cs typeface="Helvetica" panose="020B0604020202020204" pitchFamily="34" charset="0"/>
            </a:endParaRPr>
          </a:p>
          <a:p>
            <a:r>
              <a:rPr lang="en-US" sz="800" dirty="0">
                <a:latin typeface="Helvetica" panose="020B0604020202020204" pitchFamily="34" charset="0"/>
                <a:cs typeface="Helvetica" panose="020B0604020202020204" pitchFamily="34" charset="0"/>
              </a:rPr>
              <a:t>Be brief. Short, concise answers are usually best, especially for TV and radio purposes. Have your three key messages in mind and deliver them. If a reporter doesn't ask you something that you want to point out, then offer that information at the end. "Oh, just one more thing I thought was important to this story."</a:t>
            </a:r>
          </a:p>
        </p:txBody>
      </p:sp>
    </p:spTree>
    <p:extLst>
      <p:ext uri="{BB962C8B-B14F-4D97-AF65-F5344CB8AC3E}">
        <p14:creationId xmlns:p14="http://schemas.microsoft.com/office/powerpoint/2010/main" val="3375017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419100"/>
            <a:ext cx="8229600" cy="857250"/>
          </a:xfrm>
        </p:spPr>
        <p:txBody>
          <a:bodyPr>
            <a:normAutofit/>
          </a:bodyPr>
          <a:lstStyle/>
          <a:p>
            <a:r>
              <a:rPr lang="en-US" sz="4000" b="1" dirty="0">
                <a:solidFill>
                  <a:srgbClr val="F0B31C"/>
                </a:solidFill>
                <a:latin typeface="Helvetica"/>
                <a:cs typeface="Helvetica"/>
              </a:rPr>
              <a:t>WHAT MAKES A GOOD IDEA?</a:t>
            </a:r>
            <a:endParaRPr lang="en-US" sz="4000" b="1" dirty="0">
              <a:solidFill>
                <a:srgbClr val="F0B31C"/>
              </a:solidFill>
              <a:latin typeface="Helvetica"/>
              <a:ea typeface="Arial" charset="0"/>
              <a:cs typeface="Helvetica"/>
            </a:endParaRPr>
          </a:p>
        </p:txBody>
      </p:sp>
      <p:sp>
        <p:nvSpPr>
          <p:cNvPr id="3" name="Content Placeholder 2"/>
          <p:cNvSpPr>
            <a:spLocks noGrp="1"/>
          </p:cNvSpPr>
          <p:nvPr>
            <p:ph sz="half" idx="1"/>
          </p:nvPr>
        </p:nvSpPr>
        <p:spPr>
          <a:xfrm>
            <a:off x="762000" y="1417449"/>
            <a:ext cx="7924800" cy="2830701"/>
          </a:xfrm>
          <a:ln>
            <a:solidFill>
              <a:srgbClr val="002855"/>
            </a:solidFill>
          </a:ln>
        </p:spPr>
        <p:txBody>
          <a:bodyPr>
            <a:noAutofit/>
          </a:bodyPr>
          <a:lstStyle/>
          <a:p>
            <a:pPr>
              <a:spcBef>
                <a:spcPts val="0"/>
              </a:spcBef>
              <a:spcAft>
                <a:spcPts val="1800"/>
              </a:spcAft>
              <a:buFont typeface="Arial" charset="0"/>
              <a:buChar char="•"/>
            </a:pPr>
            <a:r>
              <a:rPr lang="en-US" sz="1800" dirty="0">
                <a:solidFill>
                  <a:srgbClr val="FFFFFF"/>
                </a:solidFill>
                <a:latin typeface="Helvetica"/>
                <a:ea typeface="Arial" charset="0"/>
                <a:cs typeface="Helvetica"/>
              </a:rPr>
              <a:t>Does it support WVU areas of emphasis? </a:t>
            </a:r>
            <a:r>
              <a:rPr lang="en-US" sz="1600" dirty="0">
                <a:solidFill>
                  <a:srgbClr val="FFFFFF"/>
                </a:solidFill>
                <a:latin typeface="Helvetica"/>
                <a:ea typeface="Arial" charset="0"/>
                <a:cs typeface="Helvetica"/>
              </a:rPr>
              <a:t>(Education, Healthcare and/or Prosperity) </a:t>
            </a:r>
          </a:p>
          <a:p>
            <a:pPr>
              <a:spcBef>
                <a:spcPts val="0"/>
              </a:spcBef>
              <a:spcAft>
                <a:spcPts val="1800"/>
              </a:spcAft>
              <a:buFont typeface="Arial" charset="0"/>
              <a:buChar char="•"/>
            </a:pPr>
            <a:r>
              <a:rPr lang="en-US" sz="1800" dirty="0">
                <a:solidFill>
                  <a:srgbClr val="FFFFFF"/>
                </a:solidFill>
                <a:latin typeface="Helvetica"/>
                <a:ea typeface="Arial" charset="0"/>
                <a:cs typeface="Helvetica"/>
              </a:rPr>
              <a:t>Does it support your college/unit areas of emphasis?</a:t>
            </a:r>
          </a:p>
          <a:p>
            <a:pPr>
              <a:spcBef>
                <a:spcPts val="0"/>
              </a:spcBef>
              <a:spcAft>
                <a:spcPts val="1800"/>
              </a:spcAft>
              <a:buFont typeface="Arial" charset="0"/>
              <a:buChar char="•"/>
            </a:pPr>
            <a:r>
              <a:rPr lang="en-US" sz="1800" dirty="0">
                <a:solidFill>
                  <a:srgbClr val="FFFFFF"/>
                </a:solidFill>
                <a:latin typeface="Helvetica"/>
                <a:ea typeface="Arial" charset="0"/>
                <a:cs typeface="Helvetica"/>
              </a:rPr>
              <a:t>Does it affect a key WVU or college/unit audience? </a:t>
            </a:r>
            <a:r>
              <a:rPr lang="en-US" sz="1600" dirty="0">
                <a:solidFill>
                  <a:srgbClr val="FFFFFF"/>
                </a:solidFill>
                <a:latin typeface="Helvetica"/>
                <a:ea typeface="Arial" charset="0"/>
                <a:cs typeface="Helvetica"/>
              </a:rPr>
              <a:t>(Prospective students, their parents, alumni/donors or other decision makers) </a:t>
            </a:r>
          </a:p>
          <a:p>
            <a:pPr>
              <a:spcBef>
                <a:spcPts val="0"/>
              </a:spcBef>
              <a:spcAft>
                <a:spcPts val="1800"/>
              </a:spcAft>
              <a:buFont typeface="Arial" charset="0"/>
              <a:buChar char="•"/>
            </a:pPr>
            <a:r>
              <a:rPr lang="en-US" sz="1800" dirty="0">
                <a:solidFill>
                  <a:srgbClr val="FFFFFF"/>
                </a:solidFill>
                <a:latin typeface="Helvetica"/>
                <a:ea typeface="Arial" charset="0"/>
                <a:cs typeface="Helvetica"/>
              </a:rPr>
              <a:t>Does it include compelling or unique elements? </a:t>
            </a:r>
            <a:r>
              <a:rPr lang="en-US" sz="1600" dirty="0">
                <a:solidFill>
                  <a:srgbClr val="FFFFFF"/>
                </a:solidFill>
                <a:latin typeface="Helvetica"/>
                <a:ea typeface="Arial" charset="0"/>
                <a:cs typeface="Helvetica"/>
              </a:rPr>
              <a:t>(A lot of money, good visuals, WV connection, human interest, etc.) </a:t>
            </a:r>
            <a:endParaRPr lang="en-US" sz="1600" u="sng" dirty="0">
              <a:solidFill>
                <a:srgbClr val="FFFFFF"/>
              </a:solidFill>
              <a:latin typeface="Helvetica"/>
              <a:ea typeface="Arial" charset="0"/>
              <a:cs typeface="Helvetic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95350"/>
            <a:ext cx="3276600" cy="2819400"/>
          </a:xfrm>
        </p:spPr>
        <p:txBody>
          <a:bodyPr>
            <a:normAutofit/>
          </a:bodyPr>
          <a:lstStyle/>
          <a:p>
            <a:r>
              <a:rPr lang="en-US" sz="3600" b="1" dirty="0">
                <a:solidFill>
                  <a:srgbClr val="002855"/>
                </a:solidFill>
                <a:latin typeface="Helvetica"/>
                <a:cs typeface="Helvetica"/>
              </a:rPr>
              <a:t>THE </a:t>
            </a:r>
            <a:br>
              <a:rPr lang="en-US" sz="3600" b="1" dirty="0">
                <a:solidFill>
                  <a:srgbClr val="002855"/>
                </a:solidFill>
                <a:latin typeface="Helvetica"/>
                <a:cs typeface="Helvetica"/>
              </a:rPr>
            </a:br>
            <a:r>
              <a:rPr lang="en-US" sz="3600" b="1" dirty="0">
                <a:solidFill>
                  <a:srgbClr val="002855"/>
                </a:solidFill>
                <a:latin typeface="Helvetica"/>
                <a:cs typeface="Helvetica"/>
              </a:rPr>
              <a:t>ESSENTIAL</a:t>
            </a:r>
            <a:br>
              <a:rPr lang="en-US" sz="3600" b="1" dirty="0">
                <a:solidFill>
                  <a:srgbClr val="002855"/>
                </a:solidFill>
                <a:latin typeface="Helvetica"/>
                <a:cs typeface="Helvetica"/>
              </a:rPr>
            </a:br>
            <a:r>
              <a:rPr lang="en-US" sz="3600" b="1" dirty="0">
                <a:solidFill>
                  <a:srgbClr val="002855"/>
                </a:solidFill>
                <a:latin typeface="Helvetica"/>
                <a:cs typeface="Helvetica"/>
              </a:rPr>
              <a:t>“C”s</a:t>
            </a:r>
          </a:p>
        </p:txBody>
      </p:sp>
      <p:sp>
        <p:nvSpPr>
          <p:cNvPr id="4" name="TextBox 3">
            <a:extLst>
              <a:ext uri="{FF2B5EF4-FFF2-40B4-BE49-F238E27FC236}">
                <a16:creationId xmlns:a16="http://schemas.microsoft.com/office/drawing/2014/main" id="{2CD8B581-FB63-4E08-87F7-0BBCC5A437C6}"/>
              </a:ext>
            </a:extLst>
          </p:cNvPr>
          <p:cNvSpPr txBox="1"/>
          <p:nvPr/>
        </p:nvSpPr>
        <p:spPr>
          <a:xfrm>
            <a:off x="3124200" y="57151"/>
            <a:ext cx="5791200" cy="4876800"/>
          </a:xfrm>
          <a:prstGeom prst="rect">
            <a:avLst/>
          </a:prstGeom>
          <a:solidFill>
            <a:schemeClr val="bg1"/>
          </a:solidFill>
        </p:spPr>
        <p:txBody>
          <a:bodyPr wrap="square" rtlCol="0">
            <a:spAutoFit/>
          </a:bodyPr>
          <a:lstStyle/>
          <a:p>
            <a:r>
              <a:rPr lang="en-US" sz="1200" b="1" u="sng" dirty="0"/>
              <a:t>COMPELLING </a:t>
            </a:r>
            <a:r>
              <a:rPr lang="en-US" sz="1200" dirty="0"/>
              <a:t>- What about your research/event/issue will make people want to watch/read or listen (How will it affect the audience? Human element? Visual elements?) </a:t>
            </a:r>
          </a:p>
          <a:p>
            <a:endParaRPr lang="en-US" sz="1200" dirty="0"/>
          </a:p>
          <a:p>
            <a:r>
              <a:rPr lang="en-US" sz="1200" b="1" u="sng" dirty="0"/>
              <a:t>CLEAR</a:t>
            </a:r>
            <a:r>
              <a:rPr lang="en-US" sz="1200" dirty="0"/>
              <a:t> - A story, no matter how big or small, must be clear and easy to understand immediately. (Remember that most audiences are multitasking and will only get one opportunity to experience your story). </a:t>
            </a:r>
          </a:p>
          <a:p>
            <a:endParaRPr lang="en-US" sz="1200" dirty="0"/>
          </a:p>
          <a:p>
            <a:r>
              <a:rPr lang="en-US" sz="1200" b="1" u="sng" dirty="0"/>
              <a:t>CONCISE</a:t>
            </a:r>
            <a:r>
              <a:rPr lang="en-US" sz="1200" dirty="0"/>
              <a:t> - A story should not include unnecessary elements or anything that dilutes the effectiveness of the report. Work to hone your writing/message to the essentials. It will help you stay on target and keep you story focused. I suggest boiling your entire research/event/issue down to two sentences. </a:t>
            </a:r>
          </a:p>
          <a:p>
            <a:endParaRPr lang="en-US" sz="1200" dirty="0"/>
          </a:p>
          <a:p>
            <a:r>
              <a:rPr lang="en-US" sz="1200" b="1" u="sng" dirty="0"/>
              <a:t>CONVERSATIONAL</a:t>
            </a:r>
            <a:r>
              <a:rPr lang="en-US" sz="1200" dirty="0"/>
              <a:t> - Use informal language during interviews. Avoid technical terms that the average person won't understand. If it's unavoidable - then look for an everyday analogy you can use to make it more relatable. </a:t>
            </a:r>
          </a:p>
          <a:p>
            <a:endParaRPr lang="en-US" sz="1200" dirty="0"/>
          </a:p>
          <a:p>
            <a:r>
              <a:rPr lang="en-US" sz="1200" b="1" u="sng" dirty="0"/>
              <a:t>COMPLETE</a:t>
            </a:r>
            <a:r>
              <a:rPr lang="en-US" sz="1200" dirty="0"/>
              <a:t> - Think like someone who knows nothing about your </a:t>
            </a:r>
          </a:p>
          <a:p>
            <a:r>
              <a:rPr lang="en-US" sz="1200" dirty="0"/>
              <a:t>event/issue/research. What would you want to know, see or hear? Plan to have props, people or information readily available to address those BEFORE going public. </a:t>
            </a:r>
          </a:p>
          <a:p>
            <a:endParaRPr lang="en-US" sz="1200" dirty="0"/>
          </a:p>
          <a:p>
            <a:r>
              <a:rPr lang="en-US" sz="1200" b="1" u="sng" dirty="0"/>
              <a:t>COMMUNICATE</a:t>
            </a:r>
            <a:r>
              <a:rPr lang="en-US" sz="1200" dirty="0"/>
              <a:t> - Never assume someone else knows. Over-communicate anything you're working on - that may be of public interest. Once that happens, if you've followed the first five "C"s then you'll be in the best position for effective communication to the public and media. Remember to follow through EARLY ON with your key communicator, department chair or dean as appropriate. University Relations/News is here to assist and help leverage attention and reach.</a:t>
            </a:r>
          </a:p>
        </p:txBody>
      </p:sp>
    </p:spTree>
    <p:extLst>
      <p:ext uri="{BB962C8B-B14F-4D97-AF65-F5344CB8AC3E}">
        <p14:creationId xmlns:p14="http://schemas.microsoft.com/office/powerpoint/2010/main" val="444420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90600" y="1352550"/>
            <a:ext cx="7431088" cy="2438400"/>
          </a:xfrm>
        </p:spPr>
        <p:txBody>
          <a:bodyPr>
            <a:normAutofit/>
          </a:bodyPr>
          <a:lstStyle/>
          <a:p>
            <a:pPr algn="ctr"/>
            <a:r>
              <a:rPr lang="en-US" sz="4000" b="1" dirty="0">
                <a:solidFill>
                  <a:schemeClr val="bg1"/>
                </a:solidFill>
                <a:latin typeface="Helvetica"/>
                <a:ea typeface="Arial" charset="0"/>
                <a:cs typeface="Helvetica"/>
              </a:rPr>
              <a:t>FOR MORE INFORMATION:</a:t>
            </a:r>
            <a:br>
              <a:rPr lang="en-US" sz="4000" b="1" dirty="0">
                <a:solidFill>
                  <a:srgbClr val="002855"/>
                </a:solidFill>
                <a:latin typeface="Helvetica"/>
                <a:ea typeface="Arial" charset="0"/>
                <a:cs typeface="Helvetica"/>
              </a:rPr>
            </a:br>
            <a:br>
              <a:rPr lang="en-US" sz="3300" b="1" dirty="0">
                <a:solidFill>
                  <a:srgbClr val="002855"/>
                </a:solidFill>
                <a:latin typeface="Helvetica"/>
                <a:ea typeface="Arial" charset="0"/>
                <a:cs typeface="Helvetica"/>
              </a:rPr>
            </a:br>
            <a:r>
              <a:rPr lang="en-US" sz="1800" b="1" dirty="0">
                <a:solidFill>
                  <a:srgbClr val="002855"/>
                </a:solidFill>
                <a:latin typeface="Helvetica"/>
                <a:ea typeface="Arial" charset="0"/>
                <a:cs typeface="Helvetica"/>
              </a:rPr>
              <a:t>UNIVERSITYRELATIONS.WVU.EDU/COMMUNICATIONS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419100"/>
            <a:ext cx="8229600" cy="857250"/>
          </a:xfrm>
        </p:spPr>
        <p:txBody>
          <a:bodyPr>
            <a:normAutofit fontScale="90000"/>
          </a:bodyPr>
          <a:lstStyle/>
          <a:p>
            <a:r>
              <a:rPr lang="en-US" sz="4000" b="1" dirty="0">
                <a:solidFill>
                  <a:srgbClr val="F0B31C"/>
                </a:solidFill>
                <a:latin typeface="Helvetica"/>
                <a:cs typeface="Helvetica"/>
              </a:rPr>
              <a:t>HOW DO YOU FIND GOOD IDEAS?</a:t>
            </a:r>
            <a:endParaRPr lang="en-US" sz="4000" b="1" dirty="0">
              <a:solidFill>
                <a:srgbClr val="F0B31C"/>
              </a:solidFill>
              <a:latin typeface="Helvetica"/>
              <a:ea typeface="Arial" charset="0"/>
              <a:cs typeface="Helvetica"/>
            </a:endParaRPr>
          </a:p>
        </p:txBody>
      </p:sp>
      <p:sp>
        <p:nvSpPr>
          <p:cNvPr id="3" name="Content Placeholder 2"/>
          <p:cNvSpPr>
            <a:spLocks noGrp="1"/>
          </p:cNvSpPr>
          <p:nvPr>
            <p:ph sz="half" idx="1"/>
          </p:nvPr>
        </p:nvSpPr>
        <p:spPr>
          <a:xfrm>
            <a:off x="762000" y="1417449"/>
            <a:ext cx="7924800" cy="2830701"/>
          </a:xfrm>
          <a:ln>
            <a:solidFill>
              <a:srgbClr val="002855"/>
            </a:solidFill>
          </a:ln>
        </p:spPr>
        <p:txBody>
          <a:bodyPr>
            <a:noAutofit/>
          </a:bodyPr>
          <a:lstStyle/>
          <a:p>
            <a:pPr>
              <a:spcBef>
                <a:spcPts val="0"/>
              </a:spcBef>
              <a:spcAft>
                <a:spcPts val="1800"/>
              </a:spcAft>
              <a:buFont typeface="Arial" charset="0"/>
              <a:buChar char="•"/>
            </a:pPr>
            <a:r>
              <a:rPr lang="en-US" sz="1800" dirty="0">
                <a:solidFill>
                  <a:srgbClr val="FFFFFF"/>
                </a:solidFill>
                <a:latin typeface="Helvetica"/>
                <a:ea typeface="Arial" charset="0"/>
                <a:cs typeface="Helvetica"/>
              </a:rPr>
              <a:t>Relationships with faculty, staff, students and constituents</a:t>
            </a:r>
          </a:p>
          <a:p>
            <a:pPr>
              <a:spcBef>
                <a:spcPts val="0"/>
              </a:spcBef>
              <a:spcAft>
                <a:spcPts val="1800"/>
              </a:spcAft>
            </a:pPr>
            <a:r>
              <a:rPr lang="en-US" sz="1800" dirty="0">
                <a:solidFill>
                  <a:srgbClr val="FFFFFF"/>
                </a:solidFill>
                <a:latin typeface="Helvetica"/>
                <a:ea typeface="Arial" charset="0"/>
                <a:cs typeface="Helvetica"/>
              </a:rPr>
              <a:t>Listening for the good idea </a:t>
            </a:r>
            <a:r>
              <a:rPr lang="en-US" sz="1600" dirty="0">
                <a:solidFill>
                  <a:srgbClr val="FFFFFF"/>
                </a:solidFill>
                <a:latin typeface="Helvetica"/>
                <a:ea typeface="Arial" charset="0"/>
                <a:cs typeface="Helvetica"/>
              </a:rPr>
              <a:t>(HINT: It’s often the impromptu comment made during a conversation on another topic.)</a:t>
            </a:r>
          </a:p>
          <a:p>
            <a:pPr>
              <a:spcBef>
                <a:spcPts val="0"/>
              </a:spcBef>
              <a:spcAft>
                <a:spcPts val="1800"/>
              </a:spcAft>
              <a:buFont typeface="Arial" charset="0"/>
              <a:buChar char="•"/>
            </a:pPr>
            <a:r>
              <a:rPr lang="en-US" sz="1800" dirty="0">
                <a:solidFill>
                  <a:srgbClr val="FFFFFF"/>
                </a:solidFill>
                <a:latin typeface="Helvetica"/>
                <a:ea typeface="Arial" charset="0"/>
                <a:cs typeface="Helvetica"/>
              </a:rPr>
              <a:t>Topical events or public issues &amp; trends </a:t>
            </a:r>
            <a:r>
              <a:rPr lang="en-US" sz="1600" dirty="0">
                <a:solidFill>
                  <a:srgbClr val="FFFFFF"/>
                </a:solidFill>
                <a:latin typeface="Helvetica"/>
                <a:ea typeface="Arial" charset="0"/>
                <a:cs typeface="Helvetica"/>
              </a:rPr>
              <a:t>(In other words: What people and media are talking about.)</a:t>
            </a:r>
          </a:p>
          <a:p>
            <a:pPr>
              <a:spcBef>
                <a:spcPts val="0"/>
              </a:spcBef>
              <a:spcAft>
                <a:spcPts val="1800"/>
              </a:spcAft>
              <a:buFont typeface="Arial" charset="0"/>
              <a:buChar char="•"/>
            </a:pPr>
            <a:r>
              <a:rPr lang="en-US" sz="1800" dirty="0">
                <a:solidFill>
                  <a:srgbClr val="FFFFFF"/>
                </a:solidFill>
                <a:latin typeface="Helvetica"/>
                <a:ea typeface="Arial" charset="0"/>
                <a:cs typeface="Helvetica"/>
              </a:rPr>
              <a:t>Personal observations</a:t>
            </a:r>
          </a:p>
          <a:p>
            <a:pPr>
              <a:spcBef>
                <a:spcPts val="0"/>
              </a:spcBef>
              <a:spcAft>
                <a:spcPts val="1800"/>
              </a:spcAft>
            </a:pPr>
            <a:r>
              <a:rPr lang="en-US" sz="1800" dirty="0">
                <a:solidFill>
                  <a:srgbClr val="FFFFFF"/>
                </a:solidFill>
                <a:latin typeface="Helvetica"/>
                <a:ea typeface="Arial" charset="0"/>
                <a:cs typeface="Helvetica"/>
              </a:rPr>
              <a:t>Peer institutions</a:t>
            </a:r>
          </a:p>
          <a:p>
            <a:pPr marL="0" indent="0">
              <a:spcBef>
                <a:spcPts val="0"/>
              </a:spcBef>
              <a:spcAft>
                <a:spcPts val="1800"/>
              </a:spcAft>
              <a:buNone/>
            </a:pPr>
            <a:endParaRPr lang="en-US" sz="1800" dirty="0">
              <a:solidFill>
                <a:srgbClr val="FFFFFF"/>
              </a:solidFill>
              <a:latin typeface="Arial" charset="0"/>
              <a:ea typeface="Arial" charset="0"/>
              <a:cs typeface="Arial" charset="0"/>
            </a:endParaRPr>
          </a:p>
        </p:txBody>
      </p:sp>
    </p:spTree>
    <p:extLst>
      <p:ext uri="{BB962C8B-B14F-4D97-AF65-F5344CB8AC3E}">
        <p14:creationId xmlns:p14="http://schemas.microsoft.com/office/powerpoint/2010/main" val="422110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419100"/>
            <a:ext cx="8229600" cy="857250"/>
          </a:xfrm>
        </p:spPr>
        <p:txBody>
          <a:bodyPr>
            <a:normAutofit fontScale="90000"/>
          </a:bodyPr>
          <a:lstStyle/>
          <a:p>
            <a:r>
              <a:rPr lang="en-US" sz="4000" b="1" dirty="0">
                <a:solidFill>
                  <a:srgbClr val="F0B31C"/>
                </a:solidFill>
                <a:latin typeface="Helvetica"/>
                <a:cs typeface="Helvetica"/>
              </a:rPr>
              <a:t>HOW DO YOU CULTIVATE A </a:t>
            </a:r>
            <a:br>
              <a:rPr lang="en-US" sz="4000" b="1" dirty="0">
                <a:solidFill>
                  <a:srgbClr val="F0B31C"/>
                </a:solidFill>
                <a:latin typeface="Helvetica"/>
                <a:cs typeface="Helvetica"/>
              </a:rPr>
            </a:br>
            <a:r>
              <a:rPr lang="en-US" sz="4000" b="1" dirty="0">
                <a:solidFill>
                  <a:srgbClr val="F0B31C"/>
                </a:solidFill>
                <a:latin typeface="Helvetica"/>
                <a:cs typeface="Helvetica"/>
              </a:rPr>
              <a:t>STORY-RICH ENVIRONMENT?</a:t>
            </a:r>
            <a:endParaRPr lang="en-US" sz="4000" b="1" dirty="0">
              <a:solidFill>
                <a:srgbClr val="F0B31C"/>
              </a:solidFill>
              <a:latin typeface="Helvetica"/>
              <a:ea typeface="Arial" charset="0"/>
              <a:cs typeface="Helvetica"/>
            </a:endParaRPr>
          </a:p>
        </p:txBody>
      </p:sp>
      <p:sp>
        <p:nvSpPr>
          <p:cNvPr id="3" name="Content Placeholder 2"/>
          <p:cNvSpPr>
            <a:spLocks noGrp="1"/>
          </p:cNvSpPr>
          <p:nvPr>
            <p:ph sz="half" idx="1"/>
          </p:nvPr>
        </p:nvSpPr>
        <p:spPr>
          <a:xfrm>
            <a:off x="762000" y="1417449"/>
            <a:ext cx="7924800" cy="2830701"/>
          </a:xfrm>
          <a:ln>
            <a:solidFill>
              <a:srgbClr val="002855"/>
            </a:solidFill>
          </a:ln>
        </p:spPr>
        <p:txBody>
          <a:bodyPr>
            <a:noAutofit/>
          </a:bodyPr>
          <a:lstStyle/>
          <a:p>
            <a:pPr>
              <a:spcBef>
                <a:spcPts val="0"/>
              </a:spcBef>
              <a:spcAft>
                <a:spcPts val="1800"/>
              </a:spcAft>
            </a:pPr>
            <a:r>
              <a:rPr lang="en-US" sz="1800" dirty="0">
                <a:solidFill>
                  <a:srgbClr val="FFFFFF"/>
                </a:solidFill>
                <a:latin typeface="Helvetica"/>
                <a:ea typeface="Arial" charset="0"/>
                <a:cs typeface="Helvetica"/>
              </a:rPr>
              <a:t>Work your beat: Be engaged and show interest</a:t>
            </a:r>
            <a:br>
              <a:rPr lang="en-US" sz="1800" dirty="0">
                <a:solidFill>
                  <a:srgbClr val="FFFFFF"/>
                </a:solidFill>
                <a:latin typeface="Helvetica"/>
                <a:ea typeface="Arial" charset="0"/>
                <a:cs typeface="Helvetica"/>
              </a:rPr>
            </a:br>
            <a:r>
              <a:rPr lang="en-US" sz="1800" dirty="0">
                <a:solidFill>
                  <a:srgbClr val="FFFFFF"/>
                </a:solidFill>
                <a:latin typeface="Helvetica"/>
                <a:ea typeface="Arial" charset="0"/>
                <a:cs typeface="Helvetica"/>
              </a:rPr>
              <a:t>	Take advantage of existing meetings and gatherings </a:t>
            </a:r>
          </a:p>
          <a:p>
            <a:pPr>
              <a:spcBef>
                <a:spcPts val="0"/>
              </a:spcBef>
              <a:spcAft>
                <a:spcPts val="1800"/>
              </a:spcAft>
              <a:buFont typeface="Arial" charset="0"/>
              <a:buChar char="•"/>
            </a:pPr>
            <a:r>
              <a:rPr lang="en-US" sz="1800" dirty="0">
                <a:solidFill>
                  <a:srgbClr val="FFFFFF"/>
                </a:solidFill>
                <a:latin typeface="Helvetica"/>
                <a:ea typeface="Arial" charset="0"/>
                <a:cs typeface="Helvetica"/>
              </a:rPr>
              <a:t>Identify sources within your college/unit and points of contact </a:t>
            </a:r>
            <a:br>
              <a:rPr lang="en-US" sz="1800" dirty="0">
                <a:solidFill>
                  <a:srgbClr val="FFFFFF"/>
                </a:solidFill>
                <a:latin typeface="Helvetica"/>
                <a:ea typeface="Arial" charset="0"/>
                <a:cs typeface="Helvetica"/>
              </a:rPr>
            </a:br>
            <a:r>
              <a:rPr lang="en-US" sz="1800" dirty="0">
                <a:solidFill>
                  <a:srgbClr val="FFFFFF"/>
                </a:solidFill>
                <a:latin typeface="Helvetica"/>
                <a:ea typeface="Arial" charset="0"/>
                <a:cs typeface="Helvetica"/>
              </a:rPr>
              <a:t>	Look for those who are “plugged in”</a:t>
            </a:r>
          </a:p>
          <a:p>
            <a:pPr>
              <a:spcBef>
                <a:spcPts val="0"/>
              </a:spcBef>
              <a:spcAft>
                <a:spcPts val="1800"/>
              </a:spcAft>
            </a:pPr>
            <a:r>
              <a:rPr lang="en-US" sz="1800" dirty="0">
                <a:solidFill>
                  <a:srgbClr val="FFFFFF"/>
                </a:solidFill>
                <a:latin typeface="Helvetica"/>
                <a:ea typeface="Arial" charset="0"/>
                <a:cs typeface="Helvetica"/>
              </a:rPr>
              <a:t>Proof of performance</a:t>
            </a:r>
            <a:br>
              <a:rPr lang="en-US" sz="1800" dirty="0">
                <a:solidFill>
                  <a:srgbClr val="FFFFFF"/>
                </a:solidFill>
                <a:latin typeface="Helvetica"/>
                <a:ea typeface="Arial" charset="0"/>
                <a:cs typeface="Helvetica"/>
              </a:rPr>
            </a:br>
            <a:r>
              <a:rPr lang="en-US" sz="1800" dirty="0">
                <a:solidFill>
                  <a:srgbClr val="FFFFFF"/>
                </a:solidFill>
                <a:latin typeface="Helvetica"/>
                <a:ea typeface="Arial" charset="0"/>
                <a:cs typeface="Helvetica"/>
              </a:rPr>
              <a:t>	Reinforce the value of what you’re doing by sharing examples</a:t>
            </a:r>
          </a:p>
          <a:p>
            <a:pPr>
              <a:spcBef>
                <a:spcPts val="0"/>
              </a:spcBef>
              <a:spcAft>
                <a:spcPts val="1800"/>
              </a:spcAft>
            </a:pPr>
            <a:r>
              <a:rPr lang="en-US" sz="1800" dirty="0">
                <a:solidFill>
                  <a:srgbClr val="FFFFFF"/>
                </a:solidFill>
                <a:latin typeface="Helvetica"/>
                <a:ea typeface="Arial" charset="0"/>
                <a:cs typeface="Helvetica"/>
              </a:rPr>
              <a:t>REPEAT – REPEAT - REPEAT</a:t>
            </a:r>
          </a:p>
          <a:p>
            <a:pPr marL="0" indent="0">
              <a:spcBef>
                <a:spcPts val="0"/>
              </a:spcBef>
              <a:spcAft>
                <a:spcPts val="1800"/>
              </a:spcAft>
              <a:buNone/>
            </a:pPr>
            <a:endParaRPr lang="en-US" sz="1800" dirty="0">
              <a:solidFill>
                <a:srgbClr val="FFFFFF"/>
              </a:solidFill>
              <a:latin typeface="Arial" charset="0"/>
              <a:ea typeface="Arial" charset="0"/>
              <a:cs typeface="Arial" charset="0"/>
            </a:endParaRPr>
          </a:p>
        </p:txBody>
      </p:sp>
    </p:spTree>
    <p:extLst>
      <p:ext uri="{BB962C8B-B14F-4D97-AF65-F5344CB8AC3E}">
        <p14:creationId xmlns:p14="http://schemas.microsoft.com/office/powerpoint/2010/main" val="912444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419100"/>
            <a:ext cx="8229600" cy="857250"/>
          </a:xfrm>
        </p:spPr>
        <p:txBody>
          <a:bodyPr>
            <a:normAutofit fontScale="90000"/>
          </a:bodyPr>
          <a:lstStyle/>
          <a:p>
            <a:r>
              <a:rPr lang="en-US" sz="4000" b="1" dirty="0">
                <a:solidFill>
                  <a:srgbClr val="F0B31C"/>
                </a:solidFill>
                <a:latin typeface="Helvetica"/>
                <a:cs typeface="Helvetica"/>
              </a:rPr>
              <a:t>WHAT DO YOU DO WITH YOUR GOOD IDEAS? (1/2)</a:t>
            </a:r>
            <a:endParaRPr lang="en-US" sz="4000" b="1" dirty="0">
              <a:solidFill>
                <a:srgbClr val="F0B31C"/>
              </a:solidFill>
              <a:latin typeface="Helvetica"/>
              <a:ea typeface="Arial" charset="0"/>
              <a:cs typeface="Helvetica"/>
            </a:endParaRPr>
          </a:p>
        </p:txBody>
      </p:sp>
      <p:sp>
        <p:nvSpPr>
          <p:cNvPr id="3" name="Content Placeholder 2"/>
          <p:cNvSpPr>
            <a:spLocks noGrp="1"/>
          </p:cNvSpPr>
          <p:nvPr>
            <p:ph sz="half" idx="1"/>
          </p:nvPr>
        </p:nvSpPr>
        <p:spPr>
          <a:xfrm>
            <a:off x="762000" y="1417449"/>
            <a:ext cx="7924800" cy="2830701"/>
          </a:xfrm>
          <a:ln>
            <a:solidFill>
              <a:srgbClr val="002855"/>
            </a:solidFill>
          </a:ln>
        </p:spPr>
        <p:txBody>
          <a:bodyPr>
            <a:noAutofit/>
          </a:bodyPr>
          <a:lstStyle/>
          <a:p>
            <a:pPr>
              <a:spcBef>
                <a:spcPts val="0"/>
              </a:spcBef>
              <a:spcAft>
                <a:spcPts val="1800"/>
              </a:spcAft>
            </a:pPr>
            <a:r>
              <a:rPr lang="en-US" dirty="0">
                <a:solidFill>
                  <a:srgbClr val="FFFFFF"/>
                </a:solidFill>
                <a:latin typeface="Helvetica"/>
                <a:ea typeface="Arial" charset="0"/>
                <a:cs typeface="Helvetica"/>
              </a:rPr>
              <a:t>Consider what formats may work best: </a:t>
            </a:r>
            <a:endParaRPr lang="en-US" sz="1800" dirty="0">
              <a:solidFill>
                <a:srgbClr val="FFFFFF"/>
              </a:solidFill>
              <a:latin typeface="Helvetica"/>
              <a:ea typeface="Arial" charset="0"/>
              <a:cs typeface="Helvetica"/>
            </a:endParaRPr>
          </a:p>
          <a:p>
            <a:pPr marL="0" indent="0">
              <a:spcBef>
                <a:spcPts val="0"/>
              </a:spcBef>
              <a:spcAft>
                <a:spcPts val="1800"/>
              </a:spcAft>
              <a:buNone/>
            </a:pPr>
            <a:r>
              <a:rPr lang="en-US" sz="1800" dirty="0">
                <a:solidFill>
                  <a:srgbClr val="FFFFFF"/>
                </a:solidFill>
                <a:latin typeface="Helvetica"/>
                <a:ea typeface="Arial" charset="0"/>
                <a:cs typeface="Helvetica"/>
              </a:rPr>
              <a:t>	</a:t>
            </a:r>
            <a:r>
              <a:rPr lang="en-US" sz="2000" dirty="0">
                <a:solidFill>
                  <a:srgbClr val="FFFFFF"/>
                </a:solidFill>
                <a:latin typeface="Helvetica"/>
                <a:ea typeface="Arial" charset="0"/>
                <a:cs typeface="Helvetica"/>
              </a:rPr>
              <a:t>Video</a:t>
            </a:r>
            <a:br>
              <a:rPr lang="en-US" sz="2000" dirty="0">
                <a:solidFill>
                  <a:srgbClr val="FFFFFF"/>
                </a:solidFill>
                <a:latin typeface="Helvetica"/>
                <a:ea typeface="Arial" charset="0"/>
                <a:cs typeface="Helvetica"/>
              </a:rPr>
            </a:br>
            <a:r>
              <a:rPr lang="en-US" sz="2000" dirty="0">
                <a:solidFill>
                  <a:srgbClr val="FFFFFF"/>
                </a:solidFill>
                <a:latin typeface="Helvetica"/>
                <a:ea typeface="Arial" charset="0"/>
                <a:cs typeface="Helvetica"/>
              </a:rPr>
              <a:t>	Photos</a:t>
            </a:r>
            <a:br>
              <a:rPr lang="en-US" sz="2000" dirty="0">
                <a:solidFill>
                  <a:srgbClr val="FFFFFF"/>
                </a:solidFill>
                <a:latin typeface="Helvetica"/>
                <a:ea typeface="Arial" charset="0"/>
                <a:cs typeface="Helvetica"/>
              </a:rPr>
            </a:br>
            <a:r>
              <a:rPr lang="en-US" sz="2000" dirty="0">
                <a:solidFill>
                  <a:srgbClr val="FFFFFF"/>
                </a:solidFill>
                <a:latin typeface="Helvetica"/>
                <a:ea typeface="Arial" charset="0"/>
                <a:cs typeface="Helvetica"/>
              </a:rPr>
              <a:t>	Traditional news release</a:t>
            </a:r>
            <a:br>
              <a:rPr lang="en-US" sz="2000" dirty="0">
                <a:solidFill>
                  <a:srgbClr val="FFFFFF"/>
                </a:solidFill>
                <a:latin typeface="Helvetica"/>
                <a:ea typeface="Arial" charset="0"/>
                <a:cs typeface="Helvetica"/>
              </a:rPr>
            </a:br>
            <a:r>
              <a:rPr lang="en-US" sz="2000" dirty="0">
                <a:solidFill>
                  <a:srgbClr val="FFFFFF"/>
                </a:solidFill>
                <a:latin typeface="Helvetica"/>
                <a:ea typeface="Arial" charset="0"/>
                <a:cs typeface="Helvetica"/>
              </a:rPr>
              <a:t>	Media Advisory</a:t>
            </a:r>
            <a:br>
              <a:rPr lang="en-US" sz="2000" dirty="0">
                <a:solidFill>
                  <a:srgbClr val="FFFFFF"/>
                </a:solidFill>
                <a:latin typeface="Helvetica"/>
                <a:ea typeface="Arial" charset="0"/>
                <a:cs typeface="Helvetica"/>
              </a:rPr>
            </a:br>
            <a:r>
              <a:rPr lang="en-US" sz="2000" dirty="0">
                <a:solidFill>
                  <a:srgbClr val="FFFFFF"/>
                </a:solidFill>
                <a:latin typeface="Helvetica"/>
                <a:ea typeface="Arial" charset="0"/>
                <a:cs typeface="Helvetica"/>
              </a:rPr>
              <a:t>	Opinion/Editorial or other written presentation</a:t>
            </a:r>
            <a:br>
              <a:rPr lang="en-US" sz="2000" dirty="0">
                <a:solidFill>
                  <a:srgbClr val="FFFFFF"/>
                </a:solidFill>
                <a:latin typeface="Helvetica"/>
                <a:ea typeface="Arial" charset="0"/>
                <a:cs typeface="Helvetica"/>
              </a:rPr>
            </a:br>
            <a:r>
              <a:rPr lang="en-US" sz="2000" dirty="0">
                <a:solidFill>
                  <a:srgbClr val="FFFFFF"/>
                </a:solidFill>
                <a:latin typeface="Helvetica"/>
                <a:ea typeface="Arial" charset="0"/>
                <a:cs typeface="Helvetica"/>
              </a:rPr>
              <a:t>	Media Pitch</a:t>
            </a:r>
          </a:p>
          <a:p>
            <a:pPr marL="0" indent="0">
              <a:spcBef>
                <a:spcPts val="0"/>
              </a:spcBef>
              <a:spcAft>
                <a:spcPts val="1800"/>
              </a:spcAft>
              <a:buNone/>
            </a:pPr>
            <a:endParaRPr lang="en-US" sz="2000" dirty="0">
              <a:solidFill>
                <a:srgbClr val="FFFFFF"/>
              </a:solidFill>
              <a:latin typeface="Arial" charset="0"/>
              <a:ea typeface="Arial" charset="0"/>
              <a:cs typeface="Arial" charset="0"/>
            </a:endParaRPr>
          </a:p>
        </p:txBody>
      </p:sp>
    </p:spTree>
    <p:extLst>
      <p:ext uri="{BB962C8B-B14F-4D97-AF65-F5344CB8AC3E}">
        <p14:creationId xmlns:p14="http://schemas.microsoft.com/office/powerpoint/2010/main" val="1852385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419100"/>
            <a:ext cx="8229600" cy="857250"/>
          </a:xfrm>
        </p:spPr>
        <p:txBody>
          <a:bodyPr>
            <a:normAutofit fontScale="90000"/>
          </a:bodyPr>
          <a:lstStyle/>
          <a:p>
            <a:r>
              <a:rPr lang="en-US" sz="4000" b="1" dirty="0">
                <a:solidFill>
                  <a:srgbClr val="F0B31C"/>
                </a:solidFill>
                <a:latin typeface="Helvetica"/>
                <a:cs typeface="Helvetica"/>
              </a:rPr>
              <a:t>WHAT DO YOU DO WITH YOUR GOOD IDEAS? </a:t>
            </a:r>
            <a:r>
              <a:rPr lang="en-US" sz="4000" b="1">
                <a:solidFill>
                  <a:srgbClr val="F0B31C"/>
                </a:solidFill>
                <a:latin typeface="Helvetica"/>
                <a:cs typeface="Helvetica"/>
              </a:rPr>
              <a:t>(2/2)</a:t>
            </a:r>
            <a:endParaRPr lang="en-US" sz="4000" b="1" dirty="0">
              <a:solidFill>
                <a:srgbClr val="F0B31C"/>
              </a:solidFill>
              <a:latin typeface="Helvetica"/>
              <a:ea typeface="Arial" charset="0"/>
              <a:cs typeface="Helvetica"/>
            </a:endParaRPr>
          </a:p>
        </p:txBody>
      </p:sp>
      <p:sp>
        <p:nvSpPr>
          <p:cNvPr id="3" name="Content Placeholder 2"/>
          <p:cNvSpPr>
            <a:spLocks noGrp="1"/>
          </p:cNvSpPr>
          <p:nvPr>
            <p:ph sz="half" idx="1"/>
          </p:nvPr>
        </p:nvSpPr>
        <p:spPr>
          <a:xfrm>
            <a:off x="762000" y="1417449"/>
            <a:ext cx="7924800" cy="2830701"/>
          </a:xfrm>
          <a:ln>
            <a:solidFill>
              <a:srgbClr val="002855"/>
            </a:solidFill>
          </a:ln>
        </p:spPr>
        <p:txBody>
          <a:bodyPr>
            <a:noAutofit/>
          </a:bodyPr>
          <a:lstStyle/>
          <a:p>
            <a:pPr>
              <a:spcBef>
                <a:spcPts val="0"/>
              </a:spcBef>
              <a:spcAft>
                <a:spcPts val="1800"/>
              </a:spcAft>
            </a:pPr>
            <a:r>
              <a:rPr lang="en-US" dirty="0">
                <a:solidFill>
                  <a:srgbClr val="FFFFFF"/>
                </a:solidFill>
                <a:latin typeface="Helvetica"/>
                <a:ea typeface="Arial" charset="0"/>
                <a:cs typeface="Helvetica"/>
              </a:rPr>
              <a:t>Consider what platforms or vehicles may be most effective: </a:t>
            </a:r>
            <a:endParaRPr lang="en-US" sz="1800" dirty="0">
              <a:solidFill>
                <a:srgbClr val="FFFFFF"/>
              </a:solidFill>
              <a:latin typeface="Helvetica"/>
              <a:ea typeface="Arial" charset="0"/>
              <a:cs typeface="Helvetica"/>
            </a:endParaRPr>
          </a:p>
          <a:p>
            <a:pPr marL="0" indent="0">
              <a:spcBef>
                <a:spcPts val="0"/>
              </a:spcBef>
              <a:spcAft>
                <a:spcPts val="1800"/>
              </a:spcAft>
              <a:buNone/>
            </a:pPr>
            <a:r>
              <a:rPr lang="en-US" sz="1800" dirty="0">
                <a:solidFill>
                  <a:srgbClr val="FFFFFF"/>
                </a:solidFill>
                <a:latin typeface="Helvetica"/>
                <a:ea typeface="Arial" charset="0"/>
                <a:cs typeface="Helvetica"/>
              </a:rPr>
              <a:t>	</a:t>
            </a:r>
            <a:r>
              <a:rPr lang="en-US" sz="2000" dirty="0" err="1">
                <a:solidFill>
                  <a:srgbClr val="FFFFFF"/>
                </a:solidFill>
                <a:latin typeface="Helvetica"/>
                <a:ea typeface="Arial" charset="0"/>
                <a:cs typeface="Helvetica"/>
              </a:rPr>
              <a:t>Listservs</a:t>
            </a:r>
            <a:r>
              <a:rPr lang="en-US" sz="2000" dirty="0">
                <a:solidFill>
                  <a:srgbClr val="FFFFFF"/>
                </a:solidFill>
                <a:latin typeface="Helvetica"/>
                <a:ea typeface="Arial" charset="0"/>
                <a:cs typeface="Helvetica"/>
              </a:rPr>
              <a:t>, electronic newsletters and magazines</a:t>
            </a:r>
            <a:br>
              <a:rPr lang="en-US" sz="2000" dirty="0">
                <a:solidFill>
                  <a:srgbClr val="FFFFFF"/>
                </a:solidFill>
                <a:latin typeface="Helvetica"/>
                <a:ea typeface="Arial" charset="0"/>
                <a:cs typeface="Helvetica"/>
              </a:rPr>
            </a:br>
            <a:r>
              <a:rPr lang="en-US" sz="2000" dirty="0">
                <a:solidFill>
                  <a:srgbClr val="FFFFFF"/>
                </a:solidFill>
                <a:latin typeface="Helvetica"/>
                <a:ea typeface="Arial" charset="0"/>
                <a:cs typeface="Helvetica"/>
              </a:rPr>
              <a:t>	Traditional news releases</a:t>
            </a:r>
            <a:br>
              <a:rPr lang="en-US" sz="2000" dirty="0">
                <a:solidFill>
                  <a:srgbClr val="FFFFFF"/>
                </a:solidFill>
                <a:latin typeface="Helvetica"/>
                <a:ea typeface="Arial" charset="0"/>
                <a:cs typeface="Helvetica"/>
              </a:rPr>
            </a:br>
            <a:r>
              <a:rPr lang="en-US" sz="2000" dirty="0">
                <a:solidFill>
                  <a:srgbClr val="FFFFFF"/>
                </a:solidFill>
                <a:latin typeface="Helvetica"/>
                <a:ea typeface="Arial" charset="0"/>
                <a:cs typeface="Helvetica"/>
              </a:rPr>
              <a:t>	Event 			</a:t>
            </a:r>
            <a:r>
              <a:rPr lang="en-US" sz="1600" dirty="0">
                <a:solidFill>
                  <a:srgbClr val="FFFFFF"/>
                </a:solidFill>
                <a:latin typeface="Helvetica"/>
                <a:ea typeface="Arial" charset="0"/>
                <a:cs typeface="Helvetica"/>
              </a:rPr>
              <a:t>(news conference, media availability, etc.)</a:t>
            </a:r>
            <a:r>
              <a:rPr lang="en-US" sz="2400" dirty="0">
                <a:solidFill>
                  <a:srgbClr val="FFFFFF"/>
                </a:solidFill>
                <a:latin typeface="Helvetica"/>
                <a:ea typeface="Arial" charset="0"/>
                <a:cs typeface="Helvetica"/>
              </a:rPr>
              <a:t>	</a:t>
            </a:r>
            <a:r>
              <a:rPr lang="en-US" sz="2000" dirty="0">
                <a:solidFill>
                  <a:srgbClr val="FFFFFF"/>
                </a:solidFill>
                <a:latin typeface="Helvetica"/>
                <a:ea typeface="Arial" charset="0"/>
                <a:cs typeface="Helvetica"/>
              </a:rPr>
              <a:t>Websites 		</a:t>
            </a:r>
            <a:r>
              <a:rPr lang="en-US" sz="1600" dirty="0">
                <a:solidFill>
                  <a:srgbClr val="FFFFFF"/>
                </a:solidFill>
                <a:latin typeface="Helvetica"/>
                <a:ea typeface="Arial" charset="0"/>
                <a:cs typeface="Helvetica"/>
              </a:rPr>
              <a:t>(your own or others)</a:t>
            </a:r>
            <a:br>
              <a:rPr lang="en-US" sz="1600" dirty="0">
                <a:solidFill>
                  <a:srgbClr val="FFFFFF"/>
                </a:solidFill>
                <a:latin typeface="Helvetica"/>
                <a:ea typeface="Arial" charset="0"/>
                <a:cs typeface="Helvetica"/>
              </a:rPr>
            </a:br>
            <a:r>
              <a:rPr lang="en-US" sz="2000" dirty="0">
                <a:solidFill>
                  <a:srgbClr val="FFFFFF"/>
                </a:solidFill>
                <a:latin typeface="Helvetica"/>
                <a:ea typeface="Arial" charset="0"/>
                <a:cs typeface="Helvetica"/>
              </a:rPr>
              <a:t> 	Social media channels 	</a:t>
            </a:r>
            <a:r>
              <a:rPr lang="en-US" sz="1600" dirty="0">
                <a:solidFill>
                  <a:srgbClr val="FFFFFF"/>
                </a:solidFill>
                <a:latin typeface="Helvetica"/>
                <a:ea typeface="Arial" charset="0"/>
                <a:cs typeface="Helvetica"/>
              </a:rPr>
              <a:t>(your own or others)</a:t>
            </a:r>
            <a:br>
              <a:rPr lang="en-US" sz="1600" dirty="0">
                <a:solidFill>
                  <a:srgbClr val="FFFFFF"/>
                </a:solidFill>
                <a:latin typeface="Helvetica"/>
                <a:ea typeface="Arial" charset="0"/>
                <a:cs typeface="Helvetica"/>
              </a:rPr>
            </a:br>
            <a:r>
              <a:rPr lang="en-US" sz="2000" dirty="0">
                <a:solidFill>
                  <a:srgbClr val="FFFFFF"/>
                </a:solidFill>
                <a:latin typeface="Helvetica"/>
                <a:ea typeface="Arial" charset="0"/>
                <a:cs typeface="Helvetica"/>
              </a:rPr>
              <a:t>	</a:t>
            </a:r>
            <a:endParaRPr lang="en-US" sz="1600" dirty="0">
              <a:solidFill>
                <a:srgbClr val="FFFFFF"/>
              </a:solidFill>
              <a:latin typeface="Arial" charset="0"/>
              <a:ea typeface="Arial" charset="0"/>
              <a:cs typeface="Arial" charset="0"/>
            </a:endParaRPr>
          </a:p>
        </p:txBody>
      </p:sp>
    </p:spTree>
    <p:extLst>
      <p:ext uri="{BB962C8B-B14F-4D97-AF65-F5344CB8AC3E}">
        <p14:creationId xmlns:p14="http://schemas.microsoft.com/office/powerpoint/2010/main" val="1536760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419100"/>
            <a:ext cx="8229600" cy="857250"/>
          </a:xfrm>
        </p:spPr>
        <p:txBody>
          <a:bodyPr>
            <a:normAutofit/>
          </a:bodyPr>
          <a:lstStyle/>
          <a:p>
            <a:r>
              <a:rPr lang="en-US" sz="3600" b="1" dirty="0">
                <a:solidFill>
                  <a:srgbClr val="F0B31C"/>
                </a:solidFill>
                <a:latin typeface="Helvetica"/>
                <a:cs typeface="Helvetica"/>
              </a:rPr>
              <a:t>HOW CAN UR HELP?</a:t>
            </a:r>
            <a:endParaRPr lang="en-US" sz="3600" b="1" dirty="0">
              <a:solidFill>
                <a:srgbClr val="F0B31C"/>
              </a:solidFill>
              <a:latin typeface="Helvetica"/>
              <a:ea typeface="Arial" charset="0"/>
              <a:cs typeface="Helvetica"/>
            </a:endParaRPr>
          </a:p>
        </p:txBody>
      </p:sp>
      <p:sp>
        <p:nvSpPr>
          <p:cNvPr id="3" name="Content Placeholder 2"/>
          <p:cNvSpPr>
            <a:spLocks noGrp="1"/>
          </p:cNvSpPr>
          <p:nvPr>
            <p:ph sz="half" idx="1"/>
          </p:nvPr>
        </p:nvSpPr>
        <p:spPr>
          <a:xfrm>
            <a:off x="762000" y="1417449"/>
            <a:ext cx="7924800" cy="2830701"/>
          </a:xfrm>
          <a:ln>
            <a:solidFill>
              <a:srgbClr val="002855"/>
            </a:solidFill>
          </a:ln>
        </p:spPr>
        <p:txBody>
          <a:bodyPr>
            <a:noAutofit/>
          </a:bodyPr>
          <a:lstStyle/>
          <a:p>
            <a:pPr>
              <a:spcBef>
                <a:spcPts val="0"/>
              </a:spcBef>
              <a:spcAft>
                <a:spcPts val="1800"/>
              </a:spcAft>
            </a:pPr>
            <a:r>
              <a:rPr lang="en-US" sz="1800" dirty="0">
                <a:solidFill>
                  <a:srgbClr val="FFFFFF"/>
                </a:solidFill>
                <a:latin typeface="Helvetica"/>
                <a:ea typeface="Arial" charset="0"/>
                <a:cs typeface="Helvetica"/>
              </a:rPr>
              <a:t>Strategize formats and distribution  </a:t>
            </a:r>
          </a:p>
          <a:p>
            <a:pPr>
              <a:spcBef>
                <a:spcPts val="0"/>
              </a:spcBef>
              <a:spcAft>
                <a:spcPts val="1800"/>
              </a:spcAft>
              <a:buFont typeface="Arial" charset="0"/>
              <a:buChar char="•"/>
            </a:pPr>
            <a:r>
              <a:rPr lang="en-US" sz="1800" dirty="0">
                <a:solidFill>
                  <a:srgbClr val="FFFFFF"/>
                </a:solidFill>
                <a:latin typeface="Helvetica"/>
                <a:ea typeface="Arial" charset="0"/>
                <a:cs typeface="Helvetica"/>
              </a:rPr>
              <a:t>Assist with editing or writing</a:t>
            </a:r>
          </a:p>
          <a:p>
            <a:pPr>
              <a:spcBef>
                <a:spcPts val="0"/>
              </a:spcBef>
              <a:spcAft>
                <a:spcPts val="1800"/>
              </a:spcAft>
              <a:buFont typeface="Arial" charset="0"/>
              <a:buChar char="•"/>
            </a:pPr>
            <a:r>
              <a:rPr lang="en-US" sz="1800" dirty="0">
                <a:solidFill>
                  <a:srgbClr val="FFFFFF"/>
                </a:solidFill>
                <a:latin typeface="Helvetica"/>
                <a:ea typeface="Arial" charset="0"/>
                <a:cs typeface="Helvetica"/>
              </a:rPr>
              <a:t>Distribute content or help you build your own media distribution list</a:t>
            </a:r>
          </a:p>
          <a:p>
            <a:pPr>
              <a:spcBef>
                <a:spcPts val="0"/>
              </a:spcBef>
              <a:spcAft>
                <a:spcPts val="1800"/>
              </a:spcAft>
              <a:buFont typeface="Arial" charset="0"/>
              <a:buChar char="•"/>
            </a:pPr>
            <a:r>
              <a:rPr lang="en-US" sz="1800" dirty="0">
                <a:solidFill>
                  <a:srgbClr val="FFFFFF"/>
                </a:solidFill>
                <a:latin typeface="Helvetica"/>
                <a:ea typeface="Arial" charset="0"/>
                <a:cs typeface="Helvetica"/>
              </a:rPr>
              <a:t>Make media pitches</a:t>
            </a:r>
          </a:p>
          <a:p>
            <a:pPr>
              <a:spcBef>
                <a:spcPts val="0"/>
              </a:spcBef>
              <a:spcAft>
                <a:spcPts val="1800"/>
              </a:spcAft>
            </a:pPr>
            <a:r>
              <a:rPr lang="en-US" sz="1800" dirty="0">
                <a:solidFill>
                  <a:schemeClr val="bg1"/>
                </a:solidFill>
                <a:latin typeface="Helvetica"/>
                <a:cs typeface="Helvetica"/>
              </a:rPr>
              <a:t>Arrange news conferences, interviews and satellite uplinks</a:t>
            </a:r>
            <a:endParaRPr lang="en-US" sz="1800" dirty="0">
              <a:solidFill>
                <a:schemeClr val="bg1"/>
              </a:solidFill>
              <a:latin typeface="Helvetica"/>
              <a:ea typeface="Arial" charset="0"/>
              <a:cs typeface="Helvetica"/>
            </a:endParaRPr>
          </a:p>
          <a:p>
            <a:pPr>
              <a:spcBef>
                <a:spcPts val="0"/>
              </a:spcBef>
              <a:spcAft>
                <a:spcPts val="1800"/>
              </a:spcAft>
              <a:buFont typeface="Arial" charset="0"/>
              <a:buChar char="•"/>
            </a:pPr>
            <a:r>
              <a:rPr lang="en-US" sz="1800" dirty="0">
                <a:solidFill>
                  <a:srgbClr val="FFFFFF"/>
                </a:solidFill>
                <a:latin typeface="Helvetica"/>
                <a:ea typeface="Arial" charset="0"/>
                <a:cs typeface="Helvetica"/>
              </a:rPr>
              <a:t>Provide media training </a:t>
            </a:r>
            <a:r>
              <a:rPr lang="en-US" sz="1600" dirty="0">
                <a:solidFill>
                  <a:srgbClr val="FFFFFF"/>
                </a:solidFill>
                <a:latin typeface="Helvetica"/>
                <a:ea typeface="Arial" charset="0"/>
                <a:cs typeface="Helvetica"/>
              </a:rPr>
              <a:t>(including communicating research)</a:t>
            </a:r>
            <a:endParaRPr lang="en-US" sz="1600" u="sng" dirty="0">
              <a:solidFill>
                <a:srgbClr val="FFFFFF"/>
              </a:solidFill>
              <a:latin typeface="Helvetica"/>
              <a:ea typeface="Arial" charset="0"/>
              <a:cs typeface="Helvetica"/>
            </a:endParaRPr>
          </a:p>
        </p:txBody>
      </p:sp>
    </p:spTree>
    <p:extLst>
      <p:ext uri="{BB962C8B-B14F-4D97-AF65-F5344CB8AC3E}">
        <p14:creationId xmlns:p14="http://schemas.microsoft.com/office/powerpoint/2010/main" val="2056911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F0B31C"/>
                </a:solidFill>
                <a:latin typeface="Helvetica"/>
                <a:cs typeface="Helvetica"/>
              </a:rPr>
              <a:t>MEDIA PITCH</a:t>
            </a:r>
          </a:p>
        </p:txBody>
      </p:sp>
      <p:pic>
        <p:nvPicPr>
          <p:cNvPr id="3" name="Picture 2" descr="Screenshot of WVUToday media pitch, &quot;A Story Idea from West Virginia University,&quot; that includes summary of news, potential audiences, quotation, image and contact inf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7467" y="264055"/>
            <a:ext cx="3953905" cy="4675188"/>
          </a:xfrm>
          <a:prstGeom prst="rect">
            <a:avLst/>
          </a:prstGeom>
        </p:spPr>
      </p:pic>
      <p:sp>
        <p:nvSpPr>
          <p:cNvPr id="5" name="TextBox 4"/>
          <p:cNvSpPr txBox="1"/>
          <p:nvPr/>
        </p:nvSpPr>
        <p:spPr>
          <a:xfrm>
            <a:off x="1295400" y="1581150"/>
            <a:ext cx="2259181" cy="2862323"/>
          </a:xfrm>
          <a:prstGeom prst="rect">
            <a:avLst/>
          </a:prstGeom>
          <a:noFill/>
        </p:spPr>
        <p:txBody>
          <a:bodyPr wrap="square" rtlCol="0">
            <a:spAutoFit/>
          </a:bodyPr>
          <a:lstStyle/>
          <a:p>
            <a:pPr marL="285750" indent="-285750">
              <a:buFont typeface="Arial"/>
              <a:buChar char="•"/>
            </a:pPr>
            <a:r>
              <a:rPr lang="en-US" dirty="0">
                <a:solidFill>
                  <a:srgbClr val="F0B31C"/>
                </a:solidFill>
              </a:rPr>
              <a:t>Currently in development</a:t>
            </a:r>
          </a:p>
          <a:p>
            <a:endParaRPr lang="en-US" dirty="0">
              <a:solidFill>
                <a:srgbClr val="F0B31C"/>
              </a:solidFill>
            </a:endParaRPr>
          </a:p>
          <a:p>
            <a:pPr marL="285750" indent="-285750">
              <a:buFont typeface="Arial"/>
              <a:buChar char="•"/>
            </a:pPr>
            <a:r>
              <a:rPr lang="en-US" dirty="0">
                <a:solidFill>
                  <a:srgbClr val="F0B31C"/>
                </a:solidFill>
              </a:rPr>
              <a:t>Based on feedback from reporters</a:t>
            </a:r>
          </a:p>
          <a:p>
            <a:endParaRPr lang="en-US" dirty="0">
              <a:solidFill>
                <a:srgbClr val="F0B31C"/>
              </a:solidFill>
            </a:endParaRPr>
          </a:p>
          <a:p>
            <a:pPr marL="285750" indent="-285750">
              <a:buFont typeface="Arial"/>
              <a:buChar char="•"/>
            </a:pPr>
            <a:r>
              <a:rPr lang="en-US" dirty="0">
                <a:solidFill>
                  <a:srgbClr val="F0B31C"/>
                </a:solidFill>
              </a:rPr>
              <a:t>Does not replace media advisories or news releases</a:t>
            </a:r>
          </a:p>
          <a:p>
            <a:endParaRPr lang="en-US" dirty="0"/>
          </a:p>
        </p:txBody>
      </p:sp>
    </p:spTree>
    <p:extLst>
      <p:ext uri="{BB962C8B-B14F-4D97-AF65-F5344CB8AC3E}">
        <p14:creationId xmlns:p14="http://schemas.microsoft.com/office/powerpoint/2010/main" val="1042243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F0B31C"/>
                </a:solidFill>
                <a:latin typeface="Helvetica"/>
                <a:cs typeface="Helvetica"/>
              </a:rPr>
              <a:t>MEDIA ADVISORY</a:t>
            </a:r>
          </a:p>
        </p:txBody>
      </p:sp>
      <p:sp>
        <p:nvSpPr>
          <p:cNvPr id="5" name="TextBox 4"/>
          <p:cNvSpPr txBox="1"/>
          <p:nvPr/>
        </p:nvSpPr>
        <p:spPr>
          <a:xfrm>
            <a:off x="1295400" y="1581150"/>
            <a:ext cx="2259181" cy="3139321"/>
          </a:xfrm>
          <a:prstGeom prst="rect">
            <a:avLst/>
          </a:prstGeom>
          <a:noFill/>
        </p:spPr>
        <p:txBody>
          <a:bodyPr wrap="square" rtlCol="0">
            <a:spAutoFit/>
          </a:bodyPr>
          <a:lstStyle/>
          <a:p>
            <a:pPr marL="285750" indent="-285750">
              <a:buFont typeface="Arial"/>
              <a:buChar char="•"/>
            </a:pPr>
            <a:r>
              <a:rPr lang="en-US" dirty="0">
                <a:solidFill>
                  <a:srgbClr val="F0B31C"/>
                </a:solidFill>
              </a:rPr>
              <a:t>Basic details</a:t>
            </a:r>
          </a:p>
          <a:p>
            <a:endParaRPr lang="en-US" dirty="0">
              <a:solidFill>
                <a:srgbClr val="F0B31C"/>
              </a:solidFill>
            </a:endParaRPr>
          </a:p>
          <a:p>
            <a:pPr marL="285750" indent="-285750">
              <a:buFont typeface="Arial"/>
              <a:buChar char="•"/>
            </a:pPr>
            <a:r>
              <a:rPr lang="en-US" dirty="0">
                <a:solidFill>
                  <a:srgbClr val="F0B31C"/>
                </a:solidFill>
              </a:rPr>
              <a:t>Targets media to encourage event coverage</a:t>
            </a:r>
          </a:p>
          <a:p>
            <a:endParaRPr lang="en-US" dirty="0">
              <a:solidFill>
                <a:srgbClr val="F0B31C"/>
              </a:solidFill>
            </a:endParaRPr>
          </a:p>
          <a:p>
            <a:pPr marL="285750" indent="-285750">
              <a:buFont typeface="Arial"/>
              <a:buChar char="•"/>
            </a:pPr>
            <a:r>
              <a:rPr lang="en-US" dirty="0">
                <a:solidFill>
                  <a:srgbClr val="F0B31C"/>
                </a:solidFill>
              </a:rPr>
              <a:t>Does not provide elements such as video, audio or photos</a:t>
            </a:r>
          </a:p>
          <a:p>
            <a:endParaRPr lang="en-US" dirty="0"/>
          </a:p>
        </p:txBody>
      </p:sp>
      <p:pic>
        <p:nvPicPr>
          <p:cNvPr id="4" name="Picture 3" descr="A screen shot of a media advisor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209550"/>
            <a:ext cx="4127194" cy="4735512"/>
          </a:xfrm>
          <a:prstGeom prst="rect">
            <a:avLst/>
          </a:prstGeom>
        </p:spPr>
      </p:pic>
    </p:spTree>
    <p:extLst>
      <p:ext uri="{BB962C8B-B14F-4D97-AF65-F5344CB8AC3E}">
        <p14:creationId xmlns:p14="http://schemas.microsoft.com/office/powerpoint/2010/main" val="946342774"/>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WVUBrand.thmx</Template>
  <TotalTime>2102</TotalTime>
  <Words>1979</Words>
  <Application>Microsoft Office PowerPoint</Application>
  <PresentationFormat>On-screen Show (16:9)</PresentationFormat>
  <Paragraphs>127</Paragraphs>
  <Slides>21</Slides>
  <Notes>0</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21</vt:i4>
      </vt:variant>
    </vt:vector>
  </HeadingPairs>
  <TitlesOfParts>
    <vt:vector size="31" baseType="lpstr">
      <vt:lpstr>Arial</vt:lpstr>
      <vt:lpstr>Calibri</vt:lpstr>
      <vt:lpstr>Calibri Light</vt:lpstr>
      <vt:lpstr>Helvetica</vt:lpstr>
      <vt:lpstr>1_Custom Design</vt:lpstr>
      <vt:lpstr>5_Custom Design</vt:lpstr>
      <vt:lpstr>2_Custom Design</vt:lpstr>
      <vt:lpstr>Custom Design</vt:lpstr>
      <vt:lpstr>3_Custom Design</vt:lpstr>
      <vt:lpstr>4_Custom Design</vt:lpstr>
      <vt:lpstr>PITCH PERFECT  How to find, develop and optimize your stories</vt:lpstr>
      <vt:lpstr>WHAT MAKES A GOOD IDEA?</vt:lpstr>
      <vt:lpstr>HOW DO YOU FIND GOOD IDEAS?</vt:lpstr>
      <vt:lpstr>HOW DO YOU CULTIVATE A  STORY-RICH ENVIRONMENT?</vt:lpstr>
      <vt:lpstr>WHAT DO YOU DO WITH YOUR GOOD IDEAS? (1/2)</vt:lpstr>
      <vt:lpstr>WHAT DO YOU DO WITH YOUR GOOD IDEAS? (2/2)</vt:lpstr>
      <vt:lpstr>HOW CAN UR HELP?</vt:lpstr>
      <vt:lpstr>MEDIA PITCH</vt:lpstr>
      <vt:lpstr>MEDIA ADVISORY</vt:lpstr>
      <vt:lpstr>NEWS RELEASE</vt:lpstr>
      <vt:lpstr>MEDIA TOOL KITS</vt:lpstr>
      <vt:lpstr>UR PLATFORMS: EXTERNAL</vt:lpstr>
      <vt:lpstr>UR PLATFORMS: INTERNAL</vt:lpstr>
      <vt:lpstr>UR PLATFORMS: INTERNAL (cont.)</vt:lpstr>
      <vt:lpstr>UNIVERSITY RELATIONS/COMMUNICATIONS Helpful Writing Tips (1/4)</vt:lpstr>
      <vt:lpstr>UNIVERSITY RELATIONS/COMMUNICATIONS Helpful Writing Tips (2/4)</vt:lpstr>
      <vt:lpstr>UNIVERSITY RELATIONS/COMMUNICATIONS Helpful Writing Tips (3/4)</vt:lpstr>
      <vt:lpstr>UNIVERSITY RELATIONS/COMMUNICATIONS Helpful Writing Tips (4/4)</vt:lpstr>
      <vt:lpstr>IT’S ALL ABOUT RELATIONSHIPS</vt:lpstr>
      <vt:lpstr>THE  ESSENTIAL “C”s</vt:lpstr>
      <vt:lpstr>FOR MORE INFORMATION:  UNIVERSITYRELATIONS.WVU.EDU/COMMUNICATIONS</vt:lpstr>
    </vt:vector>
  </TitlesOfParts>
  <Manager/>
  <Company>West Virginia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Chris Schwer</dc:creator>
  <cp:keywords/>
  <dc:description/>
  <cp:lastModifiedBy>Sarah Gould</cp:lastModifiedBy>
  <cp:revision>201</cp:revision>
  <cp:lastPrinted>2011-03-15T19:57:48Z</cp:lastPrinted>
  <dcterms:created xsi:type="dcterms:W3CDTF">2011-03-24T20:59:43Z</dcterms:created>
  <dcterms:modified xsi:type="dcterms:W3CDTF">2020-01-24T19:39:13Z</dcterms:modified>
  <cp:category/>
</cp:coreProperties>
</file>