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8"/>
  </p:notesMasterIdLst>
  <p:sldIdLst>
    <p:sldId id="270" r:id="rId3"/>
    <p:sldId id="409" r:id="rId4"/>
    <p:sldId id="433" r:id="rId5"/>
    <p:sldId id="434" r:id="rId6"/>
    <p:sldId id="432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D3DD"/>
    <a:srgbClr val="EBAA00"/>
    <a:srgbClr val="005EB8"/>
    <a:srgbClr val="9ABEAA"/>
    <a:srgbClr val="FFFFFF"/>
    <a:srgbClr val="002D5B"/>
    <a:srgbClr val="151718"/>
    <a:srgbClr val="BE3734"/>
    <a:srgbClr val="0D5257"/>
    <a:srgbClr val="2C2A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40"/>
    <p:restoredTop sz="88584" autoAdjust="0"/>
  </p:normalViewPr>
  <p:slideViewPr>
    <p:cSldViewPr snapToGrid="0" snapToObjects="1">
      <p:cViewPr varScale="1">
        <p:scale>
          <a:sx n="133" d="100"/>
          <a:sy n="133" d="100"/>
        </p:scale>
        <p:origin x="1176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18924-C038-214F-8C16-69B684C27E5B}" type="datetimeFigureOut">
              <a:rPr lang="en-US" smtClean="0"/>
              <a:t>1/13/21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E8665-74AF-6249-AFAC-89E059260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635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E8665-74AF-6249-AFAC-89E0592601B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699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E8665-74AF-6249-AFAC-89E0592601B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015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E8665-74AF-6249-AFAC-89E0592601B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978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E8665-74AF-6249-AFAC-89E0592601B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536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E8665-74AF-6249-AFAC-89E0592601B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183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87B9-62D8-F640-BF74-3872CE121A25}" type="datetimeFigureOut">
              <a:rPr lang="en-US" smtClean="0"/>
              <a:t>1/13/21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132C-8EF9-914D-8ED2-6DEFA75472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99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87B9-62D8-F640-BF74-3872CE121A25}" type="datetimeFigureOut">
              <a:rPr lang="en-US" smtClean="0"/>
              <a:t>1/13/21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132C-8EF9-914D-8ED2-6DEFA75472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610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87B9-62D8-F640-BF74-3872CE121A25}" type="datetimeFigureOut">
              <a:rPr lang="en-US" smtClean="0"/>
              <a:t>1/13/21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132C-8EF9-914D-8ED2-6DEFA75472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28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E0E3-2968-B14E-8902-64BA2B69C965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C1CA-D8E9-9645-A41E-286B448A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22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E0E3-2968-B14E-8902-64BA2B69C965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C1CA-D8E9-9645-A41E-286B448A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9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E0E3-2968-B14E-8902-64BA2B69C965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C1CA-D8E9-9645-A41E-286B448A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03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E0E3-2968-B14E-8902-64BA2B69C965}" type="datetimeFigureOut">
              <a:rPr lang="en-US" smtClean="0"/>
              <a:t>1/13/21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C1CA-D8E9-9645-A41E-286B448A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71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E0E3-2968-B14E-8902-64BA2B69C965}" type="datetimeFigureOut">
              <a:rPr lang="en-US" smtClean="0"/>
              <a:t>1/13/21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C1CA-D8E9-9645-A41E-286B448A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96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E0E3-2968-B14E-8902-64BA2B69C965}" type="datetimeFigureOut">
              <a:rPr lang="en-US" smtClean="0"/>
              <a:t>1/13/21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C1CA-D8E9-9645-A41E-286B448A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032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E0E3-2968-B14E-8902-64BA2B69C965}" type="datetimeFigureOut">
              <a:rPr lang="en-US" smtClean="0"/>
              <a:t>1/13/21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C1CA-D8E9-9645-A41E-286B448A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54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E0E3-2968-B14E-8902-64BA2B69C965}" type="datetimeFigureOut">
              <a:rPr lang="en-US" smtClean="0"/>
              <a:t>1/13/21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C1CA-D8E9-9645-A41E-286B448A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5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87B9-62D8-F640-BF74-3872CE121A25}" type="datetimeFigureOut">
              <a:rPr lang="en-US" smtClean="0"/>
              <a:t>1/13/21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132C-8EF9-914D-8ED2-6DEFA75472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7811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E0E3-2968-B14E-8902-64BA2B69C965}" type="datetimeFigureOut">
              <a:rPr lang="en-US" smtClean="0"/>
              <a:t>1/13/21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C1CA-D8E9-9645-A41E-286B448A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927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E0E3-2968-B14E-8902-64BA2B69C965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C1CA-D8E9-9645-A41E-286B448A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170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E0E3-2968-B14E-8902-64BA2B69C965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C1CA-D8E9-9645-A41E-286B448A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6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87B9-62D8-F640-BF74-3872CE121A25}" type="datetimeFigureOut">
              <a:rPr lang="en-US" smtClean="0"/>
              <a:t>1/13/21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132C-8EF9-914D-8ED2-6DEFA75472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78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87B9-62D8-F640-BF74-3872CE121A25}" type="datetimeFigureOut">
              <a:rPr lang="en-US" smtClean="0"/>
              <a:t>1/13/21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132C-8EF9-914D-8ED2-6DEFA75472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8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87B9-62D8-F640-BF74-3872CE121A25}" type="datetimeFigureOut">
              <a:rPr lang="en-US" smtClean="0"/>
              <a:t>1/13/21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132C-8EF9-914D-8ED2-6DEFA75472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38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87B9-62D8-F640-BF74-3872CE121A25}" type="datetimeFigureOut">
              <a:rPr lang="en-US" smtClean="0"/>
              <a:t>1/13/21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132C-8EF9-914D-8ED2-6DEFA75472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496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87B9-62D8-F640-BF74-3872CE121A25}" type="datetimeFigureOut">
              <a:rPr lang="en-US" smtClean="0"/>
              <a:t>1/13/21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132C-8EF9-914D-8ED2-6DEFA75472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55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87B9-62D8-F640-BF74-3872CE121A25}" type="datetimeFigureOut">
              <a:rPr lang="en-US" smtClean="0"/>
              <a:t>1/13/21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132C-8EF9-914D-8ED2-6DEFA75472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004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87B9-62D8-F640-BF74-3872CE121A25}" type="datetimeFigureOut">
              <a:rPr lang="en-US" smtClean="0"/>
              <a:t>1/13/21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132C-8EF9-914D-8ED2-6DEFA75472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29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387B9-62D8-F640-BF74-3872CE121A25}" type="datetimeFigureOut">
              <a:rPr lang="en-US" smtClean="0"/>
              <a:t>1/13/21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7132C-8EF9-914D-8ED2-6DEFA75472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726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7E0E3-2968-B14E-8902-64BA2B69C965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CC1CA-D8E9-9645-A41E-286B448A345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06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CE93596-4DFE-D246-B788-87CD557E8C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771CE7-EF63-AF4B-AE8E-4C354BBC0DB1}"/>
              </a:ext>
            </a:extLst>
          </p:cNvPr>
          <p:cNvSpPr txBox="1"/>
          <p:nvPr/>
        </p:nvSpPr>
        <p:spPr>
          <a:xfrm>
            <a:off x="777292" y="467796"/>
            <a:ext cx="760866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EBAA00"/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KEY COMMUNICATORS MEETING  </a:t>
            </a:r>
          </a:p>
          <a:p>
            <a:r>
              <a:rPr lang="en-US" sz="2600" b="1" dirty="0">
                <a:solidFill>
                  <a:srgbClr val="EBAA00"/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AGENDA / </a:t>
            </a: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Wednesday, Jan. 13, 2021</a:t>
            </a:r>
          </a:p>
          <a:p>
            <a:endParaRPr lang="en-US" sz="2600" b="1" dirty="0">
              <a:solidFill>
                <a:srgbClr val="EAAA00"/>
              </a:solidFill>
              <a:latin typeface="Helvetica Neue Condensed Black" panose="02000503000000020004" pitchFamily="2" charset="0"/>
              <a:ea typeface="Helvetica Neue Condensed Black" panose="02000503000000020004" pitchFamily="2" charset="0"/>
              <a:cs typeface="Helvetica Neue Condensed Black" panose="02000503000000020004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F1BE5E-CFED-8242-95CF-4F7FABFB84F1}"/>
              </a:ext>
            </a:extLst>
          </p:cNvPr>
          <p:cNvSpPr txBox="1"/>
          <p:nvPr/>
        </p:nvSpPr>
        <p:spPr>
          <a:xfrm>
            <a:off x="901270" y="1296770"/>
            <a:ext cx="7732643" cy="4016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Special Guests: Travis Mollohan &amp; Rocco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Fucillo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Legislative Update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University Update: Sharon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Legislative Communications: Ann Berry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Vaccine Distribution and Protocols from the State: Tara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Scatterday</a:t>
            </a:r>
            <a:endParaRPr 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Vaccine Distribution and Protocols for the University: Erin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Newmeyer</a:t>
            </a:r>
            <a:endParaRPr 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Day of Giving: Bill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Nevin</a:t>
            </a:r>
            <a:endParaRPr 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Enrollment Update and Upcoming Events: George Zimmerman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Share from the Zoom Floor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909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CAEC3F3-5C09-BA43-AD1F-E83BA04D27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4961" y="-42166"/>
            <a:ext cx="9293922" cy="522783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2ED487A-B0F6-814D-86FA-DA8B806C1986}"/>
              </a:ext>
            </a:extLst>
          </p:cNvPr>
          <p:cNvSpPr txBox="1"/>
          <p:nvPr/>
        </p:nvSpPr>
        <p:spPr>
          <a:xfrm>
            <a:off x="206477" y="269619"/>
            <a:ext cx="87089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BAA00"/>
              </a:buClr>
              <a:defRPr/>
            </a:pPr>
            <a:r>
              <a:rPr lang="en-US" sz="2600" b="1" dirty="0">
                <a:solidFill>
                  <a:srgbClr val="EBAA00"/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UNIVERSITY UPDATES</a:t>
            </a:r>
            <a:endParaRPr lang="en-US" sz="2600" b="1" dirty="0">
              <a:solidFill>
                <a:srgbClr val="FFFFFF"/>
              </a:solidFill>
              <a:latin typeface="Helvetica Neue Condensed Black" panose="02000503000000020004" pitchFamily="2" charset="0"/>
              <a:ea typeface="Helvetica Neue Condensed Black" panose="02000503000000020004" pitchFamily="2" charset="0"/>
              <a:cs typeface="Helvetica Neue Condensed Black" panose="02000503000000020004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F44E60-FD67-7144-BBE9-30D323FB44B2}"/>
              </a:ext>
            </a:extLst>
          </p:cNvPr>
          <p:cNvSpPr/>
          <p:nvPr/>
        </p:nvSpPr>
        <p:spPr>
          <a:xfrm>
            <a:off x="431320" y="873408"/>
            <a:ext cx="8238227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Return to Campus: Spring 2021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457200" algn="l"/>
              </a:tabLst>
            </a:pPr>
            <a:r>
              <a:rPr lang="en-US" altLang="en-US" sz="14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Email was distributed on Monday; please be familiar with the information 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457200" algn="l"/>
              </a:tabLst>
            </a:pPr>
            <a:r>
              <a:rPr lang="en-US" altLang="en-US" sz="14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Return to Campus Conversation on Thursday, Jan. 14 at 10 a.m. 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457200" algn="l"/>
              </a:tabLst>
            </a:pPr>
            <a:r>
              <a:rPr lang="en-US" altLang="en-US" sz="14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Faculty, staff and students who may be on campus this semester must be tested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457200" algn="l"/>
              </a:tabLst>
            </a:pPr>
            <a:r>
              <a:rPr lang="en-US" altLang="en-US" sz="14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Students attending in-person classes will be required to have a negative test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457200" algn="l"/>
              </a:tabLst>
            </a:pPr>
            <a:r>
              <a:rPr lang="en-US" altLang="en-US" sz="14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Daily Wellness Check is no longer required for the majority 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457200" algn="l"/>
              </a:tabLst>
            </a:pPr>
            <a:r>
              <a:rPr lang="en-US" altLang="en-US" sz="14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Revised isolation and quarantine procedures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457200" algn="l"/>
              </a:tabLst>
            </a:pPr>
            <a:r>
              <a:rPr lang="en-US" altLang="en-US" sz="14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Refresh Series returns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457200" algn="l"/>
              </a:tabLst>
            </a:pPr>
            <a:r>
              <a:rPr lang="en-US" altLang="en-US" sz="14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info updated on the Return to Campus website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457200" algn="l"/>
              </a:tabLst>
            </a:pPr>
            <a:r>
              <a:rPr lang="en-US" altLang="en-US" sz="14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Vaccine update 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457200" algn="l"/>
              </a:tabLst>
            </a:pPr>
            <a:r>
              <a:rPr lang="en-US" altLang="en-US" sz="14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May Commencement: The events team is reviewing options. More to come.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457200" algn="l"/>
              </a:tabLst>
            </a:pPr>
            <a:r>
              <a:rPr lang="en-US" altLang="en-US" sz="1400" dirty="0" err="1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Maymester</a:t>
            </a:r>
            <a:r>
              <a:rPr lang="en-US" altLang="en-US" sz="14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discussions underway 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Planning for Fall 2021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457200" algn="l"/>
              </a:tabLst>
            </a:pPr>
            <a:r>
              <a:rPr lang="en-US" altLang="en-US" sz="14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Planning to be back on campus in person this fall; anticipate masks, physical distancing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457200" algn="l"/>
              </a:tabLst>
            </a:pPr>
            <a:r>
              <a:rPr lang="en-US" altLang="en-US" sz="14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More to come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457200" algn="l"/>
              </a:tabLst>
            </a:pPr>
            <a:endParaRPr lang="en-US" altLang="en-US" sz="1400" dirty="0">
              <a:solidFill>
                <a:srgbClr val="FFFFF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457200" algn="l"/>
              </a:tabLst>
            </a:pPr>
            <a:endParaRPr lang="en-US" altLang="en-US" sz="1400" dirty="0">
              <a:solidFill>
                <a:srgbClr val="FFFFF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US" altLang="en-US" sz="1400" dirty="0">
              <a:solidFill>
                <a:srgbClr val="FFFFF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defTabSz="9144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457200" algn="l"/>
              </a:tabLst>
            </a:pPr>
            <a:endParaRPr lang="en-US" altLang="en-US" sz="1400" dirty="0">
              <a:solidFill>
                <a:srgbClr val="FFFFF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712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CAEC3F3-5C09-BA43-AD1F-E83BA04D27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4961" y="-42166"/>
            <a:ext cx="9293922" cy="522783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2ED487A-B0F6-814D-86FA-DA8B806C1986}"/>
              </a:ext>
            </a:extLst>
          </p:cNvPr>
          <p:cNvSpPr txBox="1"/>
          <p:nvPr/>
        </p:nvSpPr>
        <p:spPr>
          <a:xfrm>
            <a:off x="206477" y="269619"/>
            <a:ext cx="87089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BAA00"/>
              </a:buClr>
              <a:defRPr/>
            </a:pPr>
            <a:r>
              <a:rPr lang="en-US" sz="2600" b="1" dirty="0">
                <a:solidFill>
                  <a:srgbClr val="EBAA00"/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UNIVERSITY UPDATES</a:t>
            </a:r>
            <a:endParaRPr lang="en-US" sz="2600" b="1" dirty="0">
              <a:solidFill>
                <a:srgbClr val="FFFFFF"/>
              </a:solidFill>
              <a:latin typeface="Helvetica Neue Condensed Black" panose="02000503000000020004" pitchFamily="2" charset="0"/>
              <a:ea typeface="Helvetica Neue Condensed Black" panose="02000503000000020004" pitchFamily="2" charset="0"/>
              <a:cs typeface="Helvetica Neue Condensed Black" panose="02000503000000020004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F44E60-FD67-7144-BBE9-30D323FB44B2}"/>
              </a:ext>
            </a:extLst>
          </p:cNvPr>
          <p:cNvSpPr/>
          <p:nvPr/>
        </p:nvSpPr>
        <p:spPr>
          <a:xfrm>
            <a:off x="431320" y="873408"/>
            <a:ext cx="8238227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University Transformation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457200" algn="l"/>
              </a:tabLst>
            </a:pPr>
            <a:r>
              <a:rPr lang="en-US" altLang="en-US" sz="14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Charge at the December 2020 Board of Governors Meeting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457200" algn="l"/>
              </a:tabLst>
            </a:pPr>
            <a:r>
              <a:rPr lang="en-US" altLang="en-US" sz="14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Process being finalized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457200" algn="l"/>
              </a:tabLst>
            </a:pPr>
            <a:r>
              <a:rPr lang="en-US" altLang="en-US" sz="14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Communications will be key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457200" algn="l"/>
              </a:tabLst>
            </a:pPr>
            <a:endParaRPr lang="en-US" altLang="en-US" sz="1400" dirty="0">
              <a:solidFill>
                <a:srgbClr val="FFFFF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US" altLang="en-US" sz="1400" dirty="0">
              <a:solidFill>
                <a:srgbClr val="FFFFF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Remote Worker Program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457200" algn="l"/>
              </a:tabLst>
            </a:pPr>
            <a:r>
              <a:rPr lang="en-US" altLang="en-US" sz="14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Announced in October 2020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457200" algn="l"/>
              </a:tabLst>
            </a:pPr>
            <a:r>
              <a:rPr lang="en-US" altLang="en-US" sz="14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Partnership with the State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457200" algn="l"/>
              </a:tabLst>
            </a:pPr>
            <a:r>
              <a:rPr lang="en-US" altLang="en-US" sz="14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Launch in February 2021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Martin Luther King Jr’s Day of Service Programming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457200" algn="l"/>
              </a:tabLst>
            </a:pPr>
            <a:r>
              <a:rPr lang="en-US" altLang="en-US" sz="1400" dirty="0" err="1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Deesha</a:t>
            </a:r>
            <a:r>
              <a:rPr lang="en-US" altLang="en-US" sz="14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Philyaw</a:t>
            </a:r>
            <a:r>
              <a:rPr lang="en-US" altLang="en-US" sz="14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”The Secret Lives of Church Ladies”</a:t>
            </a:r>
          </a:p>
          <a:p>
            <a:pPr marL="1200150" lvl="2" indent="-285750" defTabSz="9144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457200" algn="l"/>
              </a:tabLst>
            </a:pPr>
            <a:r>
              <a:rPr lang="en-US" altLang="en-US" sz="14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Thursday, Jan. 14 at noon; </a:t>
            </a:r>
            <a:r>
              <a:rPr lang="en-US" altLang="en-US" sz="1400" dirty="0" err="1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cbc.wvu.edu</a:t>
            </a:r>
            <a:r>
              <a:rPr lang="en-US" altLang="en-US" sz="14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for  zoom details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457200" algn="l"/>
              </a:tabLst>
            </a:pPr>
            <a:r>
              <a:rPr lang="en-US" altLang="en-US" sz="14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Integrating </a:t>
            </a:r>
            <a:r>
              <a:rPr lang="en-US" altLang="en-US" sz="1400" dirty="0" err="1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Allyship</a:t>
            </a:r>
            <a:r>
              <a:rPr lang="en-US" altLang="en-US" sz="14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as a Catalyst for Change</a:t>
            </a:r>
          </a:p>
          <a:p>
            <a:pPr marL="1200150" lvl="2" indent="-285750" defTabSz="9144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457200" algn="l"/>
              </a:tabLst>
            </a:pPr>
            <a:r>
              <a:rPr lang="en-US" altLang="en-US" sz="14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Monday, Jan. 18 from 2-3:30 p.m.; panel of speakers; watch </a:t>
            </a:r>
            <a:r>
              <a:rPr lang="en-US" altLang="en-US" sz="1400" dirty="0" err="1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Enews</a:t>
            </a:r>
            <a:endParaRPr lang="en-US" altLang="en-US" sz="1400" dirty="0">
              <a:solidFill>
                <a:srgbClr val="FFFFF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798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CAEC3F3-5C09-BA43-AD1F-E83BA04D27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4961" y="-42166"/>
            <a:ext cx="9293922" cy="522783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2ED487A-B0F6-814D-86FA-DA8B806C1986}"/>
              </a:ext>
            </a:extLst>
          </p:cNvPr>
          <p:cNvSpPr txBox="1"/>
          <p:nvPr/>
        </p:nvSpPr>
        <p:spPr>
          <a:xfrm>
            <a:off x="206477" y="269619"/>
            <a:ext cx="87089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BAA00"/>
              </a:buClr>
              <a:defRPr/>
            </a:pPr>
            <a:r>
              <a:rPr lang="en-US" sz="2600" b="1" dirty="0">
                <a:solidFill>
                  <a:srgbClr val="EBAA00"/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UNIVERSITY UPDATES</a:t>
            </a:r>
            <a:endParaRPr lang="en-US" sz="2600" b="1" dirty="0">
              <a:solidFill>
                <a:srgbClr val="FFFFFF"/>
              </a:solidFill>
              <a:latin typeface="Helvetica Neue Condensed Black" panose="02000503000000020004" pitchFamily="2" charset="0"/>
              <a:ea typeface="Helvetica Neue Condensed Black" panose="02000503000000020004" pitchFamily="2" charset="0"/>
              <a:cs typeface="Helvetica Neue Condensed Black" panose="02000503000000020004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F44E60-FD67-7144-BBE9-30D323FB44B2}"/>
              </a:ext>
            </a:extLst>
          </p:cNvPr>
          <p:cNvSpPr/>
          <p:nvPr/>
        </p:nvSpPr>
        <p:spPr>
          <a:xfrm>
            <a:off x="441824" y="940533"/>
            <a:ext cx="823822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Key </a:t>
            </a:r>
            <a:r>
              <a:rPr lang="en-US" altLang="en-US" sz="1600" dirty="0" err="1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</a:t>
            </a:r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Meetings for 2021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457200" algn="l"/>
              </a:tabLst>
            </a:pPr>
            <a:r>
              <a:rPr lang="en-US" altLang="en-US" sz="14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Continue to meet by zoom until further notice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457200" algn="l"/>
              </a:tabLst>
            </a:pPr>
            <a:r>
              <a:rPr lang="en-US" altLang="en-US" sz="14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Guest speakers being put back in rotation; send suggestions or requests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457200" algn="l"/>
              </a:tabLst>
            </a:pPr>
            <a:r>
              <a:rPr lang="en-US" altLang="en-US" sz="14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More sharing from fellow communicators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457200" algn="l"/>
              </a:tabLst>
            </a:pPr>
            <a:r>
              <a:rPr lang="en-US" altLang="en-US" sz="14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Retreat tentatively planned for the fall</a:t>
            </a:r>
          </a:p>
          <a:p>
            <a:pPr lvl="2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US" altLang="en-US" sz="1400" dirty="0">
              <a:solidFill>
                <a:srgbClr val="FFFFF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457200" algn="l"/>
              </a:tabLst>
            </a:pPr>
            <a:endParaRPr lang="en-US" altLang="en-US" sz="1400" dirty="0">
              <a:solidFill>
                <a:srgbClr val="FFFFF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659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CAEC3F3-5C09-BA43-AD1F-E83BA04D27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67377"/>
            <a:ext cx="9144000" cy="523012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2ED487A-B0F6-814D-86FA-DA8B806C1986}"/>
              </a:ext>
            </a:extLst>
          </p:cNvPr>
          <p:cNvSpPr txBox="1"/>
          <p:nvPr/>
        </p:nvSpPr>
        <p:spPr>
          <a:xfrm>
            <a:off x="895148" y="1932000"/>
            <a:ext cx="839679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BAA00"/>
              </a:buClr>
              <a:defRPr/>
            </a:pPr>
            <a:r>
              <a:rPr lang="en-US" sz="2600" b="1" dirty="0">
                <a:solidFill>
                  <a:srgbClr val="EBAA00"/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QUESTIONS? </a:t>
            </a:r>
          </a:p>
        </p:txBody>
      </p:sp>
    </p:spTree>
    <p:extLst>
      <p:ext uri="{BB962C8B-B14F-4D97-AF65-F5344CB8AC3E}">
        <p14:creationId xmlns:p14="http://schemas.microsoft.com/office/powerpoint/2010/main" val="4057576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90165</TotalTime>
  <Words>353</Words>
  <Application>Microsoft Macintosh PowerPoint</Application>
  <PresentationFormat>On-screen Show (16:9)</PresentationFormat>
  <Paragraphs>61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Helvetica Neue Condensed Black</vt:lpstr>
      <vt:lpstr>Times New Roman</vt:lpstr>
      <vt:lpstr>Office Theme</vt:lpstr>
      <vt:lpstr>4_Custom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WVU University Relations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Esposito</dc:creator>
  <cp:lastModifiedBy>Sharon Martin</cp:lastModifiedBy>
  <cp:revision>594</cp:revision>
  <cp:lastPrinted>2020-04-19T20:13:39Z</cp:lastPrinted>
  <dcterms:created xsi:type="dcterms:W3CDTF">2017-01-31T18:43:55Z</dcterms:created>
  <dcterms:modified xsi:type="dcterms:W3CDTF">2021-01-13T13:22:14Z</dcterms:modified>
</cp:coreProperties>
</file>